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1"/>
    <p:sldMasterId id="2147483913" r:id="rId2"/>
  </p:sldMasterIdLst>
  <p:notesMasterIdLst>
    <p:notesMasterId r:id="rId35"/>
  </p:notesMasterIdLst>
  <p:handoutMasterIdLst>
    <p:handoutMasterId r:id="rId36"/>
  </p:handoutMasterIdLst>
  <p:sldIdLst>
    <p:sldId id="286" r:id="rId3"/>
    <p:sldId id="290" r:id="rId4"/>
    <p:sldId id="289" r:id="rId5"/>
    <p:sldId id="304" r:id="rId6"/>
    <p:sldId id="305" r:id="rId7"/>
    <p:sldId id="306" r:id="rId8"/>
    <p:sldId id="307" r:id="rId9"/>
    <p:sldId id="293" r:id="rId10"/>
    <p:sldId id="318" r:id="rId11"/>
    <p:sldId id="319" r:id="rId12"/>
    <p:sldId id="320" r:id="rId13"/>
    <p:sldId id="321" r:id="rId14"/>
    <p:sldId id="317" r:id="rId15"/>
    <p:sldId id="294" r:id="rId16"/>
    <p:sldId id="297" r:id="rId17"/>
    <p:sldId id="295" r:id="rId18"/>
    <p:sldId id="298" r:id="rId19"/>
    <p:sldId id="301" r:id="rId20"/>
    <p:sldId id="299" r:id="rId21"/>
    <p:sldId id="300" r:id="rId22"/>
    <p:sldId id="302" r:id="rId23"/>
    <p:sldId id="303" r:id="rId24"/>
    <p:sldId id="316" r:id="rId25"/>
    <p:sldId id="308" r:id="rId26"/>
    <p:sldId id="309" r:id="rId27"/>
    <p:sldId id="310" r:id="rId28"/>
    <p:sldId id="311" r:id="rId29"/>
    <p:sldId id="312" r:id="rId30"/>
    <p:sldId id="313" r:id="rId31"/>
    <p:sldId id="314" r:id="rId32"/>
    <p:sldId id="315" r:id="rId33"/>
    <p:sldId id="322" r:id="rId34"/>
  </p:sldIdLst>
  <p:sldSz cx="9144000" cy="6858000" type="screen4x3"/>
  <p:notesSz cx="6797675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0000A8"/>
    <a:srgbClr val="006600"/>
    <a:srgbClr val="660066"/>
    <a:srgbClr val="339933"/>
    <a:srgbClr val="003366"/>
    <a:srgbClr val="CCFF66"/>
    <a:srgbClr val="CCFFCC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930" autoAdjust="0"/>
  </p:normalViewPr>
  <p:slideViewPr>
    <p:cSldViewPr>
      <p:cViewPr varScale="1">
        <p:scale>
          <a:sx n="83" d="100"/>
          <a:sy n="83" d="100"/>
        </p:scale>
        <p:origin x="161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5420"/>
    </p:cViewPr>
  </p:sorterViewPr>
  <p:notesViewPr>
    <p:cSldViewPr>
      <p:cViewPr varScale="1">
        <p:scale>
          <a:sx n="86" d="100"/>
          <a:sy n="86" d="100"/>
        </p:scale>
        <p:origin x="-3894" y="-90"/>
      </p:cViewPr>
      <p:guideLst>
        <p:guide orient="horz" pos="3127"/>
        <p:guide pos="214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EA5FBEB3-F872-4465-BF53-FAEC0B5CAC79}" type="datetimeFigureOut">
              <a:rPr lang="zh-CN" altLang="en-US"/>
              <a:pPr>
                <a:defRPr/>
              </a:pPr>
              <a:t>2018/9/2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58D3E77A-5DC6-4ED3-8E54-6F48394B33C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82619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78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78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278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091"/>
            <a:ext cx="294565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78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62D42E70-E4A7-4672-8E57-DD7F5B534968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125556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2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zh-CN" altLang="en-US" sz="2400">
                <a:latin typeface="Times New Roman" pitchFamily="18" charset="0"/>
              </a:endParaRPr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latin typeface="Times New Roman" pitchFamily="18" charset="0"/>
              </a:endParaRPr>
            </a:p>
          </p:txBody>
        </p:sp>
        <p:grpSp>
          <p:nvGrpSpPr>
            <p:cNvPr id="7" name="Group 22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7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2400">
                  <a:latin typeface="Times New Roman" pitchFamily="18" charset="0"/>
                </a:endParaRPr>
              </a:p>
            </p:txBody>
          </p:sp>
          <p:sp>
            <p:nvSpPr>
              <p:cNvPr id="9" name="Rectangle 8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2400">
                  <a:latin typeface="Times New Roman" pitchFamily="18" charset="0"/>
                </a:endParaRPr>
              </a:p>
            </p:txBody>
          </p:sp>
          <p:sp>
            <p:nvSpPr>
              <p:cNvPr id="10" name="Rectangle 9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2400">
                  <a:latin typeface="Times New Roman" pitchFamily="18" charset="0"/>
                </a:endParaRPr>
              </a:p>
            </p:txBody>
          </p:sp>
          <p:sp>
            <p:nvSpPr>
              <p:cNvPr id="11" name="Rectangle 10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2400">
                  <a:latin typeface="Times New Roman" pitchFamily="18" charset="0"/>
                </a:endParaRPr>
              </a:p>
            </p:txBody>
          </p:sp>
          <p:sp>
            <p:nvSpPr>
              <p:cNvPr id="12" name="Rectangle 11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2400">
                  <a:latin typeface="Times New Roman" pitchFamily="18" charset="0"/>
                </a:endParaRPr>
              </a:p>
            </p:txBody>
          </p:sp>
          <p:sp>
            <p:nvSpPr>
              <p:cNvPr id="13" name="Rectangle 12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2400">
                  <a:latin typeface="Times New Roman" pitchFamily="18" charset="0"/>
                </a:endParaRPr>
              </a:p>
            </p:txBody>
          </p:sp>
          <p:sp>
            <p:nvSpPr>
              <p:cNvPr id="14" name="Rectangle 13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2400">
                  <a:latin typeface="Times New Roman" pitchFamily="18" charset="0"/>
                </a:endParaRPr>
              </a:p>
            </p:txBody>
          </p:sp>
          <p:sp>
            <p:nvSpPr>
              <p:cNvPr id="15" name="Rectangle 14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2400">
                  <a:latin typeface="Times New Roman" pitchFamily="18" charset="0"/>
                </a:endParaRPr>
              </a:p>
            </p:txBody>
          </p:sp>
          <p:sp>
            <p:nvSpPr>
              <p:cNvPr id="16" name="Rectangle 15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2400">
                  <a:latin typeface="Times New Roman" pitchFamily="18" charset="0"/>
                </a:endParaRPr>
              </a:p>
            </p:txBody>
          </p:sp>
          <p:sp>
            <p:nvSpPr>
              <p:cNvPr id="17" name="Rectangle 16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39953" name="Rectangle 17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460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noProof="0" dirty="0" smtClean="0"/>
              <a:t>单击此处编辑母版标题样式</a:t>
            </a:r>
          </a:p>
        </p:txBody>
      </p:sp>
      <p:sp>
        <p:nvSpPr>
          <p:cNvPr id="39954" name="Rectangle 18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000"/>
            </a:lvl1pPr>
          </a:lstStyle>
          <a:p>
            <a:pPr lvl="0"/>
            <a:r>
              <a:rPr lang="zh-CN" altLang="en-US" noProof="0" smtClean="0"/>
              <a:t>单击此处编辑母版副标题样式</a:t>
            </a:r>
          </a:p>
        </p:txBody>
      </p:sp>
      <p:sp>
        <p:nvSpPr>
          <p:cNvPr id="18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9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0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987675" y="6308725"/>
            <a:ext cx="2133600" cy="457200"/>
          </a:xfrm>
        </p:spPr>
        <p:txBody>
          <a:bodyPr/>
          <a:lstStyle>
            <a:lvl1pPr>
              <a:defRPr>
                <a:ea typeface="宋体" pitchFamily="2" charset="-122"/>
              </a:defRPr>
            </a:lvl1pPr>
          </a:lstStyle>
          <a:p>
            <a:pPr>
              <a:defRPr/>
            </a:pPr>
            <a:fld id="{C7DB3F33-7A4A-48CA-8009-886DA18114DD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192085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2E29F4-032A-4095-8C9C-D9D064904733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465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78008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78008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725079-7EF5-4B05-B424-37DEA320CA4E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480129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标题和图示或组织结构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36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SmartArt 占位符 2"/>
          <p:cNvSpPr>
            <a:spLocks noGrp="1"/>
          </p:cNvSpPr>
          <p:nvPr>
            <p:ph type="dgm" idx="1"/>
          </p:nvPr>
        </p:nvSpPr>
        <p:spPr>
          <a:xfrm>
            <a:off x="457200" y="1484313"/>
            <a:ext cx="8229600" cy="4752975"/>
          </a:xfrm>
        </p:spPr>
        <p:txBody>
          <a:bodyPr/>
          <a:lstStyle/>
          <a:p>
            <a:pPr lvl="0"/>
            <a:endParaRPr lang="zh-CN" altLang="en-US" noProof="0" smtClean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A98072-5304-415D-81B1-C380FDA349FD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772728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98FB18-EFDE-4BDF-9628-D063ED4CC42F}" type="datetimeFigureOut">
              <a:rPr lang="zh-CN" altLang="en-US"/>
              <a:pPr>
                <a:defRPr/>
              </a:pPr>
              <a:t>2018/9/2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99F8A0-A941-40DC-8B22-004A6A8A934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02711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A6D7E1-C563-4827-87A8-C22328C9208C}" type="datetimeFigureOut">
              <a:rPr lang="zh-CN" altLang="en-US"/>
              <a:pPr>
                <a:defRPr/>
              </a:pPr>
              <a:t>2018/9/2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D498FA-F88D-42D4-9088-8991B0BA553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15644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EDDBBA-C5EA-4D66-8C48-41B67C88A516}" type="datetimeFigureOut">
              <a:rPr lang="zh-CN" altLang="en-US"/>
              <a:pPr>
                <a:defRPr/>
              </a:pPr>
              <a:t>2018/9/2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69C982-1EE6-4ED8-8589-3E49ADD18C5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78890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426C4A-7919-47EA-BD4E-8242CBF2991F}" type="datetimeFigureOut">
              <a:rPr lang="zh-CN" altLang="en-US"/>
              <a:pPr>
                <a:defRPr/>
              </a:pPr>
              <a:t>2018/9/2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DEA2BD-B10D-4B6B-9142-4D7456749A6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31620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5FE991-76FA-4606-B2AC-EF09FD10F6ED}" type="datetimeFigureOut">
              <a:rPr lang="zh-CN" altLang="en-US"/>
              <a:pPr>
                <a:defRPr/>
              </a:pPr>
              <a:t>2018/9/2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FBC089-C854-4115-B222-19552549F39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35881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DE5BC4-A4C3-478D-BC19-FE10BB4A832B}" type="datetimeFigureOut">
              <a:rPr lang="zh-CN" altLang="en-US"/>
              <a:pPr>
                <a:defRPr/>
              </a:pPr>
              <a:t>2018/9/2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C5CBBD-C841-4745-BED0-9B8F342CCA7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34558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55C4A-F088-4675-869B-3F3C7CD65001}" type="datetimeFigureOut">
              <a:rPr lang="zh-CN" altLang="en-US"/>
              <a:pPr>
                <a:defRPr/>
              </a:pPr>
              <a:t>2018/9/2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CB2FBC-9E4D-4A94-A630-DB68AE406E2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176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000" baseline="0"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1pPr>
            <a:lvl2pPr>
              <a:defRPr sz="2600" baseline="0">
                <a:solidFill>
                  <a:srgbClr val="0000A8"/>
                </a:solidFill>
                <a:latin typeface="Arial" pitchFamily="34" charset="0"/>
                <a:ea typeface="黑体" pitchFamily="49" charset="-122"/>
              </a:defRPr>
            </a:lvl2pPr>
            <a:lvl3pPr>
              <a:defRPr sz="2300" baseline="0">
                <a:solidFill>
                  <a:schemeClr val="bg2"/>
                </a:solidFill>
                <a:latin typeface="Arial" pitchFamily="34" charset="0"/>
                <a:ea typeface="黑体" pitchFamily="49" charset="-122"/>
              </a:defRPr>
            </a:lvl3pPr>
            <a:lvl4pPr>
              <a:defRPr baseline="0">
                <a:solidFill>
                  <a:srgbClr val="C00000"/>
                </a:solidFill>
                <a:latin typeface="Arial" pitchFamily="34" charset="0"/>
                <a:ea typeface="黑体" pitchFamily="49" charset="-122"/>
              </a:defRPr>
            </a:lvl4pPr>
            <a:lvl5pPr>
              <a:defRPr baseline="0">
                <a:latin typeface="Arial" pitchFamily="34" charset="0"/>
                <a:ea typeface="黑体" pitchFamily="49" charset="-122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48C025-5291-4BF6-8336-4D295967B217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869987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EA4013-3C01-4BB9-95F5-E81A52C7D7B9}" type="datetimeFigureOut">
              <a:rPr lang="zh-CN" altLang="en-US"/>
              <a:pPr>
                <a:defRPr/>
              </a:pPr>
              <a:t>2018/9/2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E8353F-701B-4D89-951B-9153C784596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68921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2CC454-EE57-4CA7-A6F4-9CDAEA5C8A29}" type="datetimeFigureOut">
              <a:rPr lang="zh-CN" altLang="en-US"/>
              <a:pPr>
                <a:defRPr/>
              </a:pPr>
              <a:t>2018/9/2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000509-98D2-403D-BBFC-B03E57704A2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80737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74DDF-E8D3-4A92-BF21-E3E4F0D28DE8}" type="datetimeFigureOut">
              <a:rPr lang="zh-CN" altLang="en-US"/>
              <a:pPr>
                <a:defRPr/>
              </a:pPr>
              <a:t>2018/9/2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C5704F-9C57-44B5-A206-AB51B57494A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69059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1827FB-482B-4194-9D8F-094A636226C6}" type="datetimeFigureOut">
              <a:rPr lang="zh-CN" altLang="en-US"/>
              <a:pPr>
                <a:defRPr/>
              </a:pPr>
              <a:t>2018/9/2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EB37A8-D8E2-4420-8178-1E1DEC7948C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3123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9D8210-A3E2-4BA8-BF56-A5B04824A0FE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67013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484313"/>
            <a:ext cx="4038600" cy="4752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484313"/>
            <a:ext cx="4038600" cy="4752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7FC218-DF8D-482D-A0CD-7036A2B55C15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93791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F378C2-12C7-43A4-A274-F32A77050A99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  <p:sp>
        <p:nvSpPr>
          <p:cNvPr id="9" name="Rectangle 1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6767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9A9AAC-A818-41FD-854B-C7CF8DE1B5D2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75204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70840E-E03E-4ACF-A2DB-C8E7EF60FAF0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9860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8B8691-6ADF-4765-87EA-99FA584E456C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82787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CC2D30-7D72-4539-9495-B8425C5317F8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18912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96075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2000" b="1">
                <a:solidFill>
                  <a:srgbClr val="006600"/>
                </a:solidFill>
                <a:latin typeface="Courier New" pitchFamily="49" charset="0"/>
                <a:ea typeface="华文新魏" pitchFamily="2" charset="-122"/>
              </a:defRPr>
            </a:lvl1pPr>
          </a:lstStyle>
          <a:p>
            <a:pPr>
              <a:defRPr/>
            </a:pPr>
            <a:fld id="{552501D8-1120-4857-B6D2-439E33DC39C4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  <p:grpSp>
        <p:nvGrpSpPr>
          <p:cNvPr id="1028" name="Group 35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032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zh-CN" altLang="en-US" sz="2400">
                <a:latin typeface="Times New Roman" pitchFamily="18" charset="0"/>
              </a:endParaRPr>
            </a:p>
          </p:txBody>
        </p:sp>
        <p:sp>
          <p:nvSpPr>
            <p:cNvPr id="1033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latin typeface="Times New Roman" pitchFamily="18" charset="0"/>
              </a:endParaRPr>
            </a:p>
          </p:txBody>
        </p:sp>
        <p:sp>
          <p:nvSpPr>
            <p:cNvPr id="1034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hlink"/>
                </a:solidFill>
              </a:endParaRPr>
            </a:p>
          </p:txBody>
        </p:sp>
        <p:sp>
          <p:nvSpPr>
            <p:cNvPr id="1035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hlink"/>
                </a:solidFill>
              </a:endParaRPr>
            </a:p>
          </p:txBody>
        </p:sp>
        <p:sp>
          <p:nvSpPr>
            <p:cNvPr id="1036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accent2"/>
                </a:solidFill>
              </a:endParaRPr>
            </a:p>
          </p:txBody>
        </p:sp>
        <p:sp>
          <p:nvSpPr>
            <p:cNvPr id="1037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hlink"/>
                </a:solidFill>
              </a:endParaRPr>
            </a:p>
          </p:txBody>
        </p:sp>
        <p:sp>
          <p:nvSpPr>
            <p:cNvPr id="1038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latin typeface="Times New Roman" pitchFamily="18" charset="0"/>
              </a:endParaRPr>
            </a:p>
          </p:txBody>
        </p:sp>
        <p:sp>
          <p:nvSpPr>
            <p:cNvPr id="1039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accent2"/>
                </a:solidFill>
              </a:endParaRPr>
            </a:p>
          </p:txBody>
        </p:sp>
        <p:sp>
          <p:nvSpPr>
            <p:cNvPr id="1040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accent2"/>
                </a:solidFill>
              </a:endParaRPr>
            </a:p>
          </p:txBody>
        </p:sp>
      </p:grp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06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84313"/>
            <a:ext cx="8229600" cy="475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38929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32" r:id="rId1"/>
    <p:sldLayoutId id="2147484310" r:id="rId2"/>
    <p:sldLayoutId id="2147484311" r:id="rId3"/>
    <p:sldLayoutId id="2147484312" r:id="rId4"/>
    <p:sldLayoutId id="2147484313" r:id="rId5"/>
    <p:sldLayoutId id="2147484314" r:id="rId6"/>
    <p:sldLayoutId id="2147484315" r:id="rId7"/>
    <p:sldLayoutId id="2147484316" r:id="rId8"/>
    <p:sldLayoutId id="2147484317" r:id="rId9"/>
    <p:sldLayoutId id="2147484318" r:id="rId10"/>
    <p:sldLayoutId id="2147484319" r:id="rId11"/>
    <p:sldLayoutId id="2147484320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C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C0000"/>
          </a:solidFill>
          <a:latin typeface="Arial" charset="0"/>
          <a:ea typeface="隶书" pitchFamily="49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C0000"/>
          </a:solidFill>
          <a:latin typeface="Arial" charset="0"/>
          <a:ea typeface="隶书" pitchFamily="49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C0000"/>
          </a:solidFill>
          <a:latin typeface="Arial" charset="0"/>
          <a:ea typeface="隶书" pitchFamily="49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C0000"/>
          </a:solidFill>
          <a:latin typeface="Arial" charset="0"/>
          <a:ea typeface="隶书" pitchFamily="49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rgbClr val="CC0000"/>
          </a:solidFill>
          <a:latin typeface="Arial" charset="0"/>
          <a:ea typeface="隶书" pitchFamily="49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rgbClr val="CC0000"/>
          </a:solidFill>
          <a:latin typeface="Arial" charset="0"/>
          <a:ea typeface="隶书" pitchFamily="49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rgbClr val="CC0000"/>
          </a:solidFill>
          <a:latin typeface="Arial" charset="0"/>
          <a:ea typeface="隶书" pitchFamily="49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rgbClr val="CC0000"/>
          </a:solidFill>
          <a:latin typeface="Arial" charset="0"/>
          <a:ea typeface="隶书" pitchFamily="49" charset="-122"/>
        </a:defRPr>
      </a:lvl9pPr>
    </p:titleStyle>
    <p:bodyStyle>
      <a:lvl1pPr marL="342900" indent="-342900" algn="l" rtl="0" eaLnBrk="0" fontAlgn="base" hangingPunct="0">
        <a:lnSpc>
          <a:spcPct val="105000"/>
        </a:lnSpc>
        <a:spcBef>
          <a:spcPct val="15000"/>
        </a:spcBef>
        <a:spcAft>
          <a:spcPct val="0"/>
        </a:spcAft>
        <a:buClr>
          <a:srgbClr val="660066"/>
        </a:buClr>
        <a:buSzPct val="55000"/>
        <a:buFont typeface="Wingdings" pitchFamily="2" charset="2"/>
        <a:buChar char="n"/>
        <a:defRPr sz="2800" b="1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05000"/>
        </a:lnSpc>
        <a:spcBef>
          <a:spcPct val="15000"/>
        </a:spcBef>
        <a:spcAft>
          <a:spcPct val="0"/>
        </a:spcAft>
        <a:buClr>
          <a:srgbClr val="006600"/>
        </a:buClr>
        <a:buSzPct val="55000"/>
        <a:buFont typeface="Wingdings" pitchFamily="2" charset="2"/>
        <a:buChar char="r"/>
        <a:defRPr sz="2800" b="1">
          <a:solidFill>
            <a:schemeClr val="bg2"/>
          </a:solidFill>
          <a:latin typeface="Times New Roman" pitchFamily="18" charset="0"/>
          <a:ea typeface="+mn-ea"/>
        </a:defRPr>
      </a:lvl2pPr>
      <a:lvl3pPr marL="1143000" indent="-228600" algn="l" rtl="0" eaLnBrk="0" fontAlgn="base" hangingPunct="0">
        <a:lnSpc>
          <a:spcPct val="105000"/>
        </a:lnSpc>
        <a:spcBef>
          <a:spcPct val="15000"/>
        </a:spcBef>
        <a:spcAft>
          <a:spcPct val="0"/>
        </a:spcAft>
        <a:buClr>
          <a:srgbClr val="FF0000"/>
        </a:buClr>
        <a:buSzPct val="65000"/>
        <a:buFont typeface="Wingdings" pitchFamily="2" charset="2"/>
        <a:buChar char="Ø"/>
        <a:defRPr sz="2800" b="1">
          <a:solidFill>
            <a:schemeClr val="bg2"/>
          </a:solidFill>
          <a:latin typeface="Times New Roman" pitchFamily="18" charset="0"/>
          <a:ea typeface="+mn-ea"/>
        </a:defRPr>
      </a:lvl3pPr>
      <a:lvl4pPr marL="1600200" indent="-228600" algn="l" rtl="0" eaLnBrk="0" fontAlgn="base" hangingPunct="0">
        <a:lnSpc>
          <a:spcPct val="105000"/>
        </a:lnSpc>
        <a:spcBef>
          <a:spcPct val="15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  <a:ea typeface="宋体" pitchFamily="2" charset="-122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宋体" pitchFamily="2" charset="-122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宋体" pitchFamily="2" charset="-122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宋体" pitchFamily="2" charset="-122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宋体" pitchFamily="2" charset="-122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宋体" pitchFamily="2" charset="-122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051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72845D86-6579-4E6A-9853-C20BA31EE762}" type="datetimeFigureOut">
              <a:rPr lang="zh-CN" altLang="en-US"/>
              <a:pPr>
                <a:defRPr/>
              </a:pPr>
              <a:t>2018/9/2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783BA8A8-D0D6-40A7-BEB0-D202ECC3DA3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21" r:id="rId1"/>
    <p:sldLayoutId id="2147484322" r:id="rId2"/>
    <p:sldLayoutId id="2147484323" r:id="rId3"/>
    <p:sldLayoutId id="2147484324" r:id="rId4"/>
    <p:sldLayoutId id="2147484325" r:id="rId5"/>
    <p:sldLayoutId id="2147484326" r:id="rId6"/>
    <p:sldLayoutId id="2147484327" r:id="rId7"/>
    <p:sldLayoutId id="2147484328" r:id="rId8"/>
    <p:sldLayoutId id="2147484329" r:id="rId9"/>
    <p:sldLayoutId id="2147484330" r:id="rId10"/>
    <p:sldLayoutId id="2147484331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32025" y="4545013"/>
            <a:ext cx="6759575" cy="1474787"/>
          </a:xfrm>
        </p:spPr>
        <p:txBody>
          <a:bodyPr/>
          <a:lstStyle/>
          <a:p>
            <a:pPr algn="r" eaLnBrk="1" hangingPunct="1"/>
            <a:r>
              <a:rPr lang="zh-CN" altLang="en-US" sz="3600" smtClean="0">
                <a:latin typeface="仿宋_GB2312" pitchFamily="49" charset="-122"/>
              </a:rPr>
              <a:t>东南大学计算机学院 方效林</a:t>
            </a:r>
            <a:endParaRPr lang="en-US" altLang="zh-CN" sz="3600" smtClean="0">
              <a:latin typeface="仿宋_GB2312" pitchFamily="49" charset="-122"/>
            </a:endParaRPr>
          </a:p>
        </p:txBody>
      </p:sp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92388" y="1808163"/>
            <a:ext cx="6343650" cy="2209800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 sz="5400" dirty="0" smtClean="0">
                <a:latin typeface="+mj-ea"/>
              </a:rPr>
              <a:t>第一章 算法分析的数学基础</a:t>
            </a:r>
            <a:endParaRPr lang="en-US" altLang="zh-CN" sz="5400" dirty="0" smtClean="0">
              <a:latin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和的估计与界限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zh-CN" altLang="en-US" dirty="0" smtClean="0"/>
                  <a:t>直接求和的界限</a:t>
                </a:r>
                <a:endParaRPr lang="en-US" altLang="zh-CN" i="1" dirty="0" smtClean="0">
                  <a:latin typeface="Cambria Math"/>
                </a:endParaRPr>
              </a:p>
              <a:p>
                <a:pPr lvl="1"/>
                <a:r>
                  <a:rPr lang="zh-CN" altLang="en-US" dirty="0" smtClean="0"/>
                  <a:t>对于所有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/>
                      </a:rPr>
                      <m:t>𝒌</m:t>
                    </m:r>
                    <m:r>
                      <a:rPr lang="en-US" altLang="zh-CN" b="1" i="1" smtClean="0">
                        <a:latin typeface="Cambria Math"/>
                        <a:ea typeface="Cambria Math"/>
                      </a:rPr>
                      <m:t>≥</m:t>
                    </m:r>
                    <m:r>
                      <a:rPr lang="en-US" altLang="zh-CN" b="1" i="1" smtClean="0">
                        <a:latin typeface="Cambria Math"/>
                        <a:ea typeface="Cambria Math"/>
                      </a:rPr>
                      <m:t>𝟎</m:t>
                    </m:r>
                  </m:oMath>
                </a14:m>
                <a:r>
                  <a:rPr lang="zh-CN" altLang="en-US" dirty="0" smtClean="0"/>
                  <a:t>，有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 smtClean="0">
                                <a:latin typeface="Cambria Math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b="1" i="1" smtClean="0">
                                <a:latin typeface="Cambria Math"/>
                              </a:rPr>
                              <m:t>𝒌</m:t>
                            </m:r>
                            <m:r>
                              <a:rPr lang="en-US" altLang="zh-CN" b="1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altLang="zh-CN" b="1" i="1" smtClean="0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/>
                              </a:rPr>
                              <m:t>𝒌</m:t>
                            </m:r>
                          </m:sub>
                        </m:sSub>
                      </m:den>
                    </m:f>
                    <m:r>
                      <a:rPr lang="en-US" altLang="zh-CN" i="1" smtClean="0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altLang="zh-CN" b="1" i="1" smtClean="0">
                        <a:latin typeface="Cambria Math"/>
                        <a:ea typeface="Cambria Math"/>
                      </a:rPr>
                      <m:t>𝒓</m:t>
                    </m:r>
                    <m:r>
                      <a:rPr lang="en-US" altLang="zh-CN" b="1" i="1" smtClean="0">
                        <a:latin typeface="Cambria Math"/>
                        <a:ea typeface="Cambria Math"/>
                      </a:rPr>
                      <m:t>&lt;</m:t>
                    </m:r>
                    <m:r>
                      <a:rPr lang="en-US" altLang="zh-CN" b="1" i="1" smtClean="0">
                        <a:latin typeface="Cambria Math"/>
                        <a:ea typeface="Cambria Math"/>
                      </a:rPr>
                      <m:t>𝟏</m:t>
                    </m:r>
                  </m:oMath>
                </a14:m>
                <a:r>
                  <a:rPr lang="zh-CN" altLang="en-US" dirty="0" smtClean="0"/>
                  <a:t>，求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i="1">
                            <a:latin typeface="Cambria Math"/>
                          </a:rPr>
                          <m:t>𝒌</m:t>
                        </m:r>
                        <m:r>
                          <a:rPr lang="en-US" altLang="zh-CN" i="1">
                            <a:latin typeface="Cambria Math"/>
                          </a:rPr>
                          <m:t>=</m:t>
                        </m:r>
                        <m:r>
                          <a:rPr lang="en-US" altLang="zh-CN" i="1">
                            <a:latin typeface="Cambria Math"/>
                          </a:rPr>
                          <m:t>𝟏</m:t>
                        </m:r>
                      </m:sub>
                      <m:sup>
                        <m:r>
                          <a:rPr lang="en-US" altLang="zh-CN" i="1">
                            <a:latin typeface="Cambria Math"/>
                          </a:rPr>
                          <m:t>𝒏</m:t>
                        </m:r>
                      </m:sup>
                      <m:e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/>
                              </a:rPr>
                              <m:t>𝒌</m:t>
                            </m:r>
                          </m:sub>
                        </m:sSub>
                      </m:e>
                    </m:nary>
                  </m:oMath>
                </a14:m>
                <a:r>
                  <a:rPr lang="zh-CN" altLang="en-US" dirty="0" smtClean="0"/>
                  <a:t>上界</a:t>
                </a:r>
                <a:endParaRPr lang="en-US" altLang="zh-CN" dirty="0" smtClean="0"/>
              </a:p>
              <a:p>
                <a:pPr lvl="2"/>
                <a14:m>
                  <m:oMath xmlns:m="http://schemas.openxmlformats.org/officeDocument/2006/math">
                    <m:f>
                      <m:f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b="1" i="1" smtClean="0">
                                <a:latin typeface="Cambria Math"/>
                              </a:rPr>
                              <m:t>𝟎</m:t>
                            </m:r>
                          </m:sub>
                        </m:sSub>
                      </m:den>
                    </m:f>
                    <m:r>
                      <a:rPr lang="en-US" altLang="zh-CN" i="1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altLang="zh-CN" i="1">
                        <a:latin typeface="Cambria Math"/>
                        <a:ea typeface="Cambria Math"/>
                      </a:rPr>
                      <m:t>𝒓</m:t>
                    </m:r>
                    <m:r>
                      <a:rPr lang="en-US" altLang="zh-CN" i="1" smtClean="0">
                        <a:latin typeface="Cambria Math"/>
                        <a:ea typeface="Cambria Math"/>
                      </a:rPr>
                      <m:t>→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altLang="zh-CN" b="1" i="1" smtClean="0"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altLang="zh-CN" i="1">
                        <a:latin typeface="Cambria Math"/>
                        <a:ea typeface="Cambria Math"/>
                      </a:rPr>
                      <m:t>≤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𝟎</m:t>
                        </m:r>
                      </m:sub>
                    </m:sSub>
                    <m:r>
                      <a:rPr lang="en-US" altLang="zh-CN" i="1">
                        <a:latin typeface="Cambria Math"/>
                        <a:ea typeface="Cambria Math"/>
                      </a:rPr>
                      <m:t>𝒓</m:t>
                    </m:r>
                  </m:oMath>
                </a14:m>
                <a:endParaRPr lang="en-US" altLang="zh-CN" dirty="0" smtClean="0"/>
              </a:p>
              <a:p>
                <a:pPr lvl="2"/>
                <a14:m>
                  <m:oMath xmlns:m="http://schemas.openxmlformats.org/officeDocument/2006/math">
                    <m:f>
                      <m:f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b="1" i="1" smtClean="0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b="1" i="1" smtClean="0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den>
                    </m:f>
                    <m:r>
                      <a:rPr lang="en-US" altLang="zh-CN" i="1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altLang="zh-CN" i="1">
                        <a:latin typeface="Cambria Math"/>
                        <a:ea typeface="Cambria Math"/>
                      </a:rPr>
                      <m:t>𝒓</m:t>
                    </m:r>
                    <m:r>
                      <a:rPr lang="en-US" altLang="zh-CN" i="1">
                        <a:latin typeface="Cambria Math"/>
                        <a:ea typeface="Cambria Math"/>
                      </a:rPr>
                      <m:t>→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altLang="zh-CN" b="1" i="1" smtClean="0"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en-US" altLang="zh-CN" i="1">
                        <a:latin typeface="Cambria Math"/>
                        <a:ea typeface="Cambria Math"/>
                      </a:rPr>
                      <m:t>≤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altLang="zh-CN" b="1" i="1" smtClean="0"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altLang="zh-CN" i="1">
                        <a:latin typeface="Cambria Math"/>
                        <a:ea typeface="Cambria Math"/>
                      </a:rPr>
                      <m:t>𝒓</m:t>
                    </m:r>
                    <m:r>
                      <a:rPr lang="en-US" altLang="zh-CN" i="1">
                        <a:latin typeface="Cambria Math"/>
                        <a:ea typeface="Cambria Math"/>
                      </a:rPr>
                      <m:t>≤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𝟎</m:t>
                        </m:r>
                      </m:sub>
                    </m:sSub>
                    <m:sSup>
                      <m:sSup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1" i="1" smtClean="0">
                            <a:latin typeface="Cambria Math"/>
                          </a:rPr>
                          <m:t>𝒓</m:t>
                        </m:r>
                      </m:e>
                      <m:sup>
                        <m:r>
                          <a:rPr lang="en-US" altLang="zh-CN" b="1" i="1" smtClean="0"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endParaRPr lang="en-US" altLang="zh-CN" dirty="0" smtClean="0"/>
              </a:p>
              <a:p>
                <a:pPr lvl="2"/>
                <a:r>
                  <a:rPr lang="en-US" altLang="zh-CN" dirty="0" smtClean="0"/>
                  <a:t>…</a:t>
                </a:r>
              </a:p>
              <a:p>
                <a:pPr lvl="2"/>
                <a14:m>
                  <m:oMath xmlns:m="http://schemas.openxmlformats.org/officeDocument/2006/math">
                    <m:f>
                      <m:f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b="1" i="1" smtClean="0">
                                <a:latin typeface="Cambria Math"/>
                              </a:rPr>
                              <m:t>𝒌</m:t>
                            </m:r>
                            <m:r>
                              <a:rPr lang="en-US" altLang="zh-CN" b="1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altLang="zh-CN" b="1" i="1" smtClean="0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b="1" i="1" smtClean="0">
                                <a:latin typeface="Cambria Math"/>
                              </a:rPr>
                              <m:t>𝒌</m:t>
                            </m:r>
                          </m:sub>
                        </m:sSub>
                      </m:den>
                    </m:f>
                    <m:r>
                      <a:rPr lang="en-US" altLang="zh-CN" i="1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altLang="zh-CN" i="1">
                        <a:latin typeface="Cambria Math"/>
                        <a:ea typeface="Cambria Math"/>
                      </a:rPr>
                      <m:t>𝒓</m:t>
                    </m:r>
                    <m:r>
                      <a:rPr lang="en-US" altLang="zh-CN" i="1">
                        <a:latin typeface="Cambria Math"/>
                        <a:ea typeface="Cambria Math"/>
                      </a:rPr>
                      <m:t>→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altLang="zh-CN" b="1" i="1" smtClean="0">
                            <a:latin typeface="Cambria Math"/>
                          </a:rPr>
                          <m:t>𝒌</m:t>
                        </m:r>
                        <m:r>
                          <a:rPr lang="en-US" altLang="zh-CN" b="1" i="1" smtClean="0">
                            <a:latin typeface="Cambria Math"/>
                          </a:rPr>
                          <m:t>+</m:t>
                        </m:r>
                        <m:r>
                          <a:rPr lang="en-US" altLang="zh-CN" b="1" i="1" smtClean="0"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altLang="zh-CN" i="1">
                        <a:latin typeface="Cambria Math"/>
                        <a:ea typeface="Cambria Math"/>
                      </a:rPr>
                      <m:t>≤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altLang="zh-CN" b="1" i="1" smtClean="0">
                            <a:latin typeface="Cambria Math"/>
                          </a:rPr>
                          <m:t>𝒌</m:t>
                        </m:r>
                      </m:sub>
                    </m:sSub>
                    <m:r>
                      <a:rPr lang="en-US" altLang="zh-CN" i="1">
                        <a:latin typeface="Cambria Math"/>
                        <a:ea typeface="Cambria Math"/>
                      </a:rPr>
                      <m:t>𝒓</m:t>
                    </m:r>
                    <m:r>
                      <a:rPr lang="en-US" altLang="zh-CN" i="1">
                        <a:latin typeface="Cambria Math"/>
                        <a:ea typeface="Cambria Math"/>
                      </a:rPr>
                      <m:t>≤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𝟎</m:t>
                        </m:r>
                      </m:sub>
                    </m:sSub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/>
                          </a:rPr>
                          <m:t>𝒓</m:t>
                        </m:r>
                      </m:e>
                      <m:sup>
                        <m:r>
                          <a:rPr lang="en-US" altLang="zh-CN" b="1" i="1" smtClean="0">
                            <a:latin typeface="Cambria Math"/>
                          </a:rPr>
                          <m:t>𝒌</m:t>
                        </m:r>
                      </m:sup>
                    </m:sSup>
                  </m:oMath>
                </a14:m>
                <a:endParaRPr lang="en-US" altLang="zh-CN" dirty="0" smtClean="0"/>
              </a:p>
              <a:p>
                <a:pPr lvl="2"/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i="1">
                            <a:latin typeface="Cambria Math"/>
                          </a:rPr>
                          <m:t>𝒌</m:t>
                        </m:r>
                        <m:r>
                          <a:rPr lang="en-US" altLang="zh-CN" i="1">
                            <a:latin typeface="Cambria Math"/>
                          </a:rPr>
                          <m:t>=</m:t>
                        </m:r>
                        <m:r>
                          <a:rPr lang="en-US" altLang="zh-CN" i="1">
                            <a:latin typeface="Cambria Math"/>
                          </a:rPr>
                          <m:t>𝟏</m:t>
                        </m:r>
                      </m:sub>
                      <m:sup>
                        <m:r>
                          <a:rPr lang="en-US" altLang="zh-CN" i="1">
                            <a:latin typeface="Cambria Math"/>
                          </a:rPr>
                          <m:t>𝒏</m:t>
                        </m:r>
                      </m:sup>
                      <m:e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/>
                              </a:rPr>
                              <m:t>𝒌</m:t>
                            </m:r>
                          </m:sub>
                        </m:sSub>
                      </m:e>
                    </m:nary>
                    <m:r>
                      <a:rPr lang="en-US" altLang="zh-CN" i="1" smtClean="0">
                        <a:latin typeface="Cambria Math"/>
                        <a:ea typeface="Cambria Math"/>
                      </a:rPr>
                      <m:t>≤</m:t>
                    </m:r>
                    <m:nary>
                      <m:naryPr>
                        <m:chr m:val="∑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i="1">
                            <a:latin typeface="Cambria Math"/>
                          </a:rPr>
                          <m:t>𝒌</m:t>
                        </m:r>
                        <m:r>
                          <a:rPr lang="en-US" altLang="zh-CN" i="1">
                            <a:latin typeface="Cambria Math"/>
                          </a:rPr>
                          <m:t>=</m:t>
                        </m:r>
                        <m:r>
                          <a:rPr lang="en-US" altLang="zh-CN" i="1">
                            <a:latin typeface="Cambria Math"/>
                          </a:rPr>
                          <m:t>𝟏</m:t>
                        </m:r>
                      </m:sub>
                      <m:sup>
                        <m:r>
                          <a:rPr lang="en-US" altLang="zh-CN" i="1">
                            <a:latin typeface="Cambria Math"/>
                          </a:rPr>
                          <m:t>𝒏</m:t>
                        </m:r>
                      </m:sup>
                      <m:e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/>
                              </a:rPr>
                              <m:t>𝟎</m:t>
                            </m:r>
                          </m:sub>
                        </m:sSub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latin typeface="Cambria Math"/>
                              </a:rPr>
                              <m:t>𝒓</m:t>
                            </m:r>
                          </m:e>
                          <m:sup>
                            <m:r>
                              <a:rPr lang="en-US" altLang="zh-CN" i="1">
                                <a:latin typeface="Cambria Math"/>
                              </a:rPr>
                              <m:t>𝒌</m:t>
                            </m:r>
                          </m:sup>
                        </m:sSup>
                      </m:e>
                    </m:nary>
                    <m:r>
                      <a:rPr lang="en-US" altLang="zh-CN" b="1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𝟎</m:t>
                        </m:r>
                      </m:sub>
                    </m:sSub>
                    <m:nary>
                      <m:naryPr>
                        <m:chr m:val="∑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i="1">
                            <a:latin typeface="Cambria Math"/>
                          </a:rPr>
                          <m:t>𝒌</m:t>
                        </m:r>
                        <m:r>
                          <a:rPr lang="en-US" altLang="zh-CN" i="1">
                            <a:latin typeface="Cambria Math"/>
                          </a:rPr>
                          <m:t>=</m:t>
                        </m:r>
                        <m:r>
                          <a:rPr lang="en-US" altLang="zh-CN" i="1">
                            <a:latin typeface="Cambria Math"/>
                          </a:rPr>
                          <m:t>𝟏</m:t>
                        </m:r>
                      </m:sub>
                      <m:sup>
                        <m:r>
                          <a:rPr lang="en-US" altLang="zh-CN" i="1">
                            <a:latin typeface="Cambria Math"/>
                          </a:rPr>
                          <m:t>𝒏</m:t>
                        </m:r>
                      </m:sup>
                      <m:e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latin typeface="Cambria Math"/>
                              </a:rPr>
                              <m:t>𝒓</m:t>
                            </m:r>
                          </m:e>
                          <m:sup>
                            <m:r>
                              <a:rPr lang="en-US" altLang="zh-CN" i="1">
                                <a:latin typeface="Cambria Math"/>
                              </a:rPr>
                              <m:t>𝒌</m:t>
                            </m:r>
                          </m:sup>
                        </m:sSup>
                      </m:e>
                    </m:nary>
                    <m:r>
                      <a:rPr lang="en-US" altLang="zh-CN" i="1" smtClean="0">
                        <a:latin typeface="Cambria Math"/>
                        <a:ea typeface="Cambria Math"/>
                      </a:rPr>
                      <m:t>≤</m:t>
                    </m:r>
                    <m:f>
                      <m:f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b="1" i="1" smtClean="0">
                                <a:latin typeface="Cambria Math"/>
                              </a:rPr>
                              <m:t>𝟎</m:t>
                            </m:r>
                          </m:sub>
                        </m:sSub>
                      </m:num>
                      <m:den>
                        <m:r>
                          <a:rPr lang="en-US" altLang="zh-CN" b="1" i="1" smtClean="0">
                            <a:latin typeface="Cambria Math"/>
                          </a:rPr>
                          <m:t>𝟏</m:t>
                        </m:r>
                        <m:r>
                          <a:rPr lang="en-US" altLang="zh-CN" b="1" i="1" smtClean="0">
                            <a:latin typeface="Cambria Math"/>
                          </a:rPr>
                          <m:t>−</m:t>
                        </m:r>
                        <m:r>
                          <a:rPr lang="en-US" altLang="zh-CN" b="1" i="1" smtClean="0">
                            <a:latin typeface="Cambria Math"/>
                          </a:rPr>
                          <m:t>𝒓</m:t>
                        </m:r>
                      </m:den>
                    </m:f>
                  </m:oMath>
                </a14:m>
                <a:endParaRPr lang="en-US" altLang="zh-CN" dirty="0"/>
              </a:p>
              <a:p>
                <a:pPr lvl="1"/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96" t="-23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48C025-5291-4BF6-8336-4D295967B217}" type="slidenum">
              <a:rPr lang="en-US" altLang="zh-CN" smtClean="0"/>
              <a:pPr>
                <a:defRPr/>
              </a:pPr>
              <a:t>10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997944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和的估计与界限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zh-CN" altLang="en-US" dirty="0" smtClean="0"/>
                  <a:t>直接求和的界限</a:t>
                </a:r>
                <a:endParaRPr lang="en-US" altLang="zh-CN" i="1" dirty="0" smtClean="0">
                  <a:latin typeface="Cambria Math"/>
                </a:endParaRPr>
              </a:p>
              <a:p>
                <a:pPr lvl="1"/>
                <a:r>
                  <a:rPr lang="zh-CN" altLang="en-US" dirty="0" smtClean="0"/>
                  <a:t>对于所有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/>
                      </a:rPr>
                      <m:t>𝒌</m:t>
                    </m:r>
                    <m:r>
                      <a:rPr lang="en-US" altLang="zh-CN" b="1" i="1" smtClean="0">
                        <a:latin typeface="Cambria Math"/>
                        <a:ea typeface="Cambria Math"/>
                      </a:rPr>
                      <m:t>≥</m:t>
                    </m:r>
                    <m:r>
                      <a:rPr lang="en-US" altLang="zh-CN" b="1" i="1" smtClean="0">
                        <a:latin typeface="Cambria Math"/>
                        <a:ea typeface="Cambria Math"/>
                      </a:rPr>
                      <m:t>𝟎</m:t>
                    </m:r>
                  </m:oMath>
                </a14:m>
                <a:r>
                  <a:rPr lang="zh-CN" altLang="en-US" dirty="0" smtClean="0"/>
                  <a:t>，有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 smtClean="0">
                                <a:latin typeface="Cambria Math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b="1" i="1" smtClean="0">
                                <a:latin typeface="Cambria Math"/>
                              </a:rPr>
                              <m:t>𝒌</m:t>
                            </m:r>
                            <m:r>
                              <a:rPr lang="en-US" altLang="zh-CN" b="1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altLang="zh-CN" b="1" i="1" smtClean="0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/>
                              </a:rPr>
                              <m:t>𝒌</m:t>
                            </m:r>
                          </m:sub>
                        </m:sSub>
                      </m:den>
                    </m:f>
                    <m:r>
                      <a:rPr lang="en-US" altLang="zh-CN" i="1" smtClean="0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altLang="zh-CN" b="1" i="1" smtClean="0">
                        <a:latin typeface="Cambria Math"/>
                        <a:ea typeface="Cambria Math"/>
                      </a:rPr>
                      <m:t>𝒓</m:t>
                    </m:r>
                    <m:r>
                      <a:rPr lang="en-US" altLang="zh-CN" b="1" i="1" smtClean="0">
                        <a:latin typeface="Cambria Math"/>
                        <a:ea typeface="Cambria Math"/>
                      </a:rPr>
                      <m:t>&lt;</m:t>
                    </m:r>
                    <m:r>
                      <a:rPr lang="en-US" altLang="zh-CN" b="1" i="1" smtClean="0">
                        <a:latin typeface="Cambria Math"/>
                        <a:ea typeface="Cambria Math"/>
                      </a:rPr>
                      <m:t>𝟏</m:t>
                    </m:r>
                  </m:oMath>
                </a14:m>
                <a:r>
                  <a:rPr lang="zh-CN" altLang="en-US" dirty="0" smtClean="0"/>
                  <a:t>，求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i="1">
                            <a:latin typeface="Cambria Math"/>
                          </a:rPr>
                          <m:t>𝒌</m:t>
                        </m:r>
                        <m:r>
                          <a:rPr lang="en-US" altLang="zh-CN" i="1">
                            <a:latin typeface="Cambria Math"/>
                          </a:rPr>
                          <m:t>=</m:t>
                        </m:r>
                        <m:r>
                          <a:rPr lang="en-US" altLang="zh-CN" i="1">
                            <a:latin typeface="Cambria Math"/>
                          </a:rPr>
                          <m:t>𝟏</m:t>
                        </m:r>
                      </m:sub>
                      <m:sup>
                        <m:r>
                          <a:rPr lang="en-US" altLang="zh-CN" i="1">
                            <a:latin typeface="Cambria Math"/>
                          </a:rPr>
                          <m:t>𝒏</m:t>
                        </m:r>
                      </m:sup>
                      <m:e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/>
                              </a:rPr>
                              <m:t>𝒌</m:t>
                            </m:r>
                          </m:sub>
                        </m:sSub>
                      </m:e>
                    </m:nary>
                  </m:oMath>
                </a14:m>
                <a:r>
                  <a:rPr lang="zh-CN" altLang="en-US" dirty="0" smtClean="0"/>
                  <a:t>上界</a:t>
                </a:r>
                <a:endParaRPr lang="en-US" altLang="zh-CN" dirty="0" smtClean="0"/>
              </a:p>
              <a:p>
                <a:pPr lvl="1"/>
                <a:r>
                  <a:rPr lang="zh-CN" altLang="en-US" dirty="0"/>
                  <a:t>求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i="1">
                            <a:latin typeface="Cambria Math"/>
                          </a:rPr>
                          <m:t>𝒌</m:t>
                        </m:r>
                        <m:r>
                          <a:rPr lang="en-US" altLang="zh-CN" i="1">
                            <a:latin typeface="Cambria Math"/>
                          </a:rPr>
                          <m:t>=</m:t>
                        </m:r>
                        <m:r>
                          <a:rPr lang="en-US" altLang="zh-CN" i="1">
                            <a:latin typeface="Cambria Math"/>
                          </a:rPr>
                          <m:t>𝟏</m:t>
                        </m:r>
                      </m:sub>
                      <m:sup>
                        <m:r>
                          <a:rPr lang="en-US" altLang="zh-CN" i="1" smtClean="0">
                            <a:latin typeface="Cambria Math"/>
                            <a:ea typeface="Cambria Math"/>
                          </a:rPr>
                          <m:t>∞</m:t>
                        </m:r>
                      </m:sup>
                      <m:e>
                        <m:r>
                          <a:rPr lang="en-US" altLang="zh-CN" b="1" i="1" smtClean="0">
                            <a:latin typeface="Cambria Math"/>
                          </a:rPr>
                          <m:t>𝒌</m:t>
                        </m:r>
                        <m:r>
                          <a:rPr lang="en-US" altLang="zh-CN" b="1" i="1" smtClean="0">
                            <a:latin typeface="Cambria Math"/>
                          </a:rPr>
                          <m:t>/</m:t>
                        </m:r>
                        <m:sSup>
                          <m:sSupPr>
                            <m:ctrlP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1" i="1" smtClean="0">
                                <a:latin typeface="Cambria Math"/>
                              </a:rPr>
                              <m:t>𝟑</m:t>
                            </m:r>
                          </m:e>
                          <m:sup>
                            <m:r>
                              <a:rPr lang="en-US" altLang="zh-CN" b="1" i="1" smtClean="0">
                                <a:latin typeface="Cambria Math"/>
                              </a:rPr>
                              <m:t>𝒌</m:t>
                            </m:r>
                          </m:sup>
                        </m:sSup>
                      </m:e>
                    </m:nary>
                  </m:oMath>
                </a14:m>
                <a:r>
                  <a:rPr lang="zh-CN" altLang="en-US" dirty="0" smtClean="0"/>
                  <a:t>上界</a:t>
                </a:r>
                <a:endParaRPr lang="en-US" altLang="zh-CN" dirty="0" smtClean="0"/>
              </a:p>
              <a:p>
                <a:pPr lvl="2"/>
                <a14:m>
                  <m:oMath xmlns:m="http://schemas.openxmlformats.org/officeDocument/2006/math">
                    <m:f>
                      <m:f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b="1" i="1" smtClean="0">
                                <a:latin typeface="Cambria Math"/>
                              </a:rPr>
                              <m:t>𝒌</m:t>
                            </m:r>
                            <m:r>
                              <a:rPr lang="en-US" altLang="zh-CN" b="1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altLang="zh-CN" b="1" i="1" smtClean="0"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i="1">
                                    <a:latin typeface="Cambria Math"/>
                                  </a:rPr>
                                  <m:t>𝟑</m:t>
                                </m:r>
                              </m:e>
                              <m:sup>
                                <m:r>
                                  <a:rPr lang="en-US" altLang="zh-CN" i="1">
                                    <a:latin typeface="Cambria Math"/>
                                  </a:rPr>
                                  <m:t>𝒌</m:t>
                                </m:r>
                                <m:r>
                                  <a:rPr lang="en-US" altLang="zh-CN" b="1" i="1" smtClean="0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altLang="zh-CN" b="1" i="1" smtClean="0">
                                    <a:latin typeface="Cambria Math"/>
                                  </a:rPr>
                                  <m:t>𝟏</m:t>
                                </m:r>
                              </m:sup>
                            </m:sSup>
                          </m:den>
                        </m:f>
                      </m:num>
                      <m:den>
                        <m:f>
                          <m:f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i="1">
                                <a:latin typeface="Cambria Math"/>
                              </a:rPr>
                              <m:t>𝒌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i="1">
                                    <a:latin typeface="Cambria Math"/>
                                  </a:rPr>
                                  <m:t>𝟑</m:t>
                                </m:r>
                              </m:e>
                              <m:sup>
                                <m:r>
                                  <a:rPr lang="en-US" altLang="zh-CN" i="1">
                                    <a:latin typeface="Cambria Math"/>
                                  </a:rPr>
                                  <m:t>𝒌</m:t>
                                </m:r>
                              </m:sup>
                            </m:sSup>
                          </m:den>
                        </m:f>
                      </m:den>
                    </m:f>
                    <m:r>
                      <a:rPr lang="en-US" altLang="zh-CN" b="1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i="1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altLang="zh-CN" i="1">
                            <a:latin typeface="Cambria Math"/>
                          </a:rPr>
                          <m:t>𝟑</m:t>
                        </m:r>
                      </m:den>
                    </m:f>
                    <m:f>
                      <m:f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i="1">
                            <a:latin typeface="Cambria Math"/>
                          </a:rPr>
                          <m:t>𝒌</m:t>
                        </m:r>
                        <m:r>
                          <a:rPr lang="en-US" altLang="zh-CN" i="1">
                            <a:latin typeface="Cambria Math"/>
                          </a:rPr>
                          <m:t>+</m:t>
                        </m:r>
                        <m:r>
                          <a:rPr lang="en-US" altLang="zh-CN" i="1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altLang="zh-CN" b="1" i="1" smtClean="0">
                            <a:latin typeface="Cambria Math"/>
                          </a:rPr>
                          <m:t>𝒌</m:t>
                        </m:r>
                      </m:den>
                    </m:f>
                    <m:r>
                      <a:rPr lang="en-US" altLang="zh-CN" i="1" smtClean="0">
                        <a:latin typeface="Cambria Math"/>
                        <a:ea typeface="Cambria Math"/>
                      </a:rPr>
                      <m:t>≤</m:t>
                    </m:r>
                    <m:f>
                      <m:f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1" i="1" smtClean="0">
                            <a:latin typeface="Cambria Math"/>
                          </a:rPr>
                          <m:t>𝟐</m:t>
                        </m:r>
                      </m:num>
                      <m:den>
                        <m:r>
                          <a:rPr lang="en-US" altLang="zh-CN" i="1">
                            <a:latin typeface="Cambria Math"/>
                          </a:rPr>
                          <m:t>𝟑</m:t>
                        </m:r>
                      </m:den>
                    </m:f>
                  </m:oMath>
                </a14:m>
                <a:endParaRPr lang="en-US" altLang="zh-CN" dirty="0" smtClean="0"/>
              </a:p>
              <a:p>
                <a:pPr lvl="2"/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i="1">
                            <a:latin typeface="Cambria Math"/>
                          </a:rPr>
                          <m:t>𝒌</m:t>
                        </m:r>
                        <m:r>
                          <a:rPr lang="en-US" altLang="zh-CN" i="1">
                            <a:latin typeface="Cambria Math"/>
                          </a:rPr>
                          <m:t>=</m:t>
                        </m:r>
                        <m:r>
                          <a:rPr lang="en-US" altLang="zh-CN" i="1">
                            <a:latin typeface="Cambria Math"/>
                          </a:rPr>
                          <m:t>𝟏</m:t>
                        </m:r>
                      </m:sub>
                      <m:sup>
                        <m:r>
                          <a:rPr lang="en-US" altLang="zh-CN" i="1">
                            <a:latin typeface="Cambria Math"/>
                            <a:ea typeface="Cambria Math"/>
                          </a:rPr>
                          <m:t>∞</m:t>
                        </m:r>
                      </m:sup>
                      <m:e>
                        <m:r>
                          <a:rPr lang="en-US" altLang="zh-CN" i="1">
                            <a:latin typeface="Cambria Math"/>
                          </a:rPr>
                          <m:t>𝒌</m:t>
                        </m:r>
                        <m:r>
                          <a:rPr lang="en-US" altLang="zh-CN" i="1">
                            <a:latin typeface="Cambria Math"/>
                          </a:rPr>
                          <m:t>/</m:t>
                        </m:r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latin typeface="Cambria Math"/>
                              </a:rPr>
                              <m:t>𝟑</m:t>
                            </m:r>
                          </m:e>
                          <m:sup>
                            <m:r>
                              <a:rPr lang="en-US" altLang="zh-CN" i="1">
                                <a:latin typeface="Cambria Math"/>
                              </a:rPr>
                              <m:t>𝒌</m:t>
                            </m:r>
                          </m:sup>
                        </m:sSup>
                      </m:e>
                    </m:nary>
                    <m:r>
                      <a:rPr lang="en-US" altLang="zh-CN" i="1" smtClean="0">
                        <a:latin typeface="Cambria Math"/>
                        <a:ea typeface="Cambria Math"/>
                      </a:rPr>
                      <m:t>≤</m:t>
                    </m:r>
                    <m:nary>
                      <m:naryPr>
                        <m:chr m:val="∑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i="1">
                            <a:latin typeface="Cambria Math"/>
                          </a:rPr>
                          <m:t>𝒌</m:t>
                        </m:r>
                        <m:r>
                          <a:rPr lang="en-US" altLang="zh-CN" i="1">
                            <a:latin typeface="Cambria Math"/>
                          </a:rPr>
                          <m:t>=</m:t>
                        </m:r>
                        <m:r>
                          <a:rPr lang="en-US" altLang="zh-CN" i="1">
                            <a:latin typeface="Cambria Math"/>
                          </a:rPr>
                          <m:t>𝟏</m:t>
                        </m:r>
                      </m:sub>
                      <m:sup>
                        <m:r>
                          <a:rPr lang="en-US" altLang="zh-CN" i="1">
                            <a:latin typeface="Cambria Math"/>
                            <a:ea typeface="Cambria Math"/>
                          </a:rPr>
                          <m:t>∞</m:t>
                        </m:r>
                      </m:sup>
                      <m:e>
                        <m:sSub>
                          <m:sSub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altLang="zh-CN" b="1" i="1" smtClean="0">
                                <a:latin typeface="Cambria Math"/>
                                <a:ea typeface="Cambria Math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b="1" i="1" smtClean="0">
                                <a:latin typeface="Cambria Math"/>
                                <a:ea typeface="Cambria Math"/>
                              </a:rPr>
                              <m:t>𝟏</m:t>
                            </m:r>
                          </m:sub>
                        </m:sSub>
                        <m:sSup>
                          <m:sSup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altLang="zh-CN" b="1" i="1" smtClean="0">
                                <a:latin typeface="Cambria Math"/>
                                <a:ea typeface="Cambria Math"/>
                              </a:rPr>
                              <m:t>𝒓</m:t>
                            </m:r>
                          </m:e>
                          <m:sup>
                            <m:r>
                              <a:rPr lang="en-US" altLang="zh-CN" b="1" i="1" smtClean="0">
                                <a:latin typeface="Cambria Math"/>
                                <a:ea typeface="Cambria Math"/>
                              </a:rPr>
                              <m:t>𝒌</m:t>
                            </m:r>
                          </m:sup>
                        </m:sSup>
                      </m:e>
                    </m:nary>
                    <m:r>
                      <a:rPr lang="en-US" altLang="zh-CN" b="1" i="1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i="1">
                            <a:latin typeface="Cambria Math"/>
                          </a:rPr>
                          <m:t>𝒌</m:t>
                        </m:r>
                        <m:r>
                          <a:rPr lang="en-US" altLang="zh-CN" i="1">
                            <a:latin typeface="Cambria Math"/>
                          </a:rPr>
                          <m:t>=</m:t>
                        </m:r>
                        <m:r>
                          <a:rPr lang="en-US" altLang="zh-CN" i="1">
                            <a:latin typeface="Cambria Math"/>
                          </a:rPr>
                          <m:t>𝟏</m:t>
                        </m:r>
                      </m:sub>
                      <m:sup>
                        <m:r>
                          <a:rPr lang="en-US" altLang="zh-CN" i="1">
                            <a:latin typeface="Cambria Math"/>
                            <a:ea typeface="Cambria Math"/>
                          </a:rPr>
                          <m:t>∞</m:t>
                        </m:r>
                      </m:sup>
                      <m:e>
                        <m:f>
                          <m:f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i="1"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i="1">
                                <a:latin typeface="Cambria Math"/>
                              </a:rPr>
                              <m:t>𝟑</m:t>
                            </m:r>
                          </m:den>
                        </m:f>
                        <m:sSup>
                          <m:sSup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zh-CN" b="1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CN" i="1">
                                        <a:latin typeface="Cambria Math"/>
                                      </a:rPr>
                                      <m:t>𝟐</m:t>
                                    </m:r>
                                  </m:num>
                                  <m:den>
                                    <m:r>
                                      <a:rPr lang="en-US" altLang="zh-CN" i="1">
                                        <a:latin typeface="Cambria Math"/>
                                      </a:rPr>
                                      <m:t>𝟑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altLang="zh-CN" b="1" i="1" smtClean="0">
                                <a:latin typeface="Cambria Math"/>
                              </a:rPr>
                              <m:t>𝒌</m:t>
                            </m:r>
                          </m:sup>
                        </m:sSup>
                      </m:e>
                    </m:nary>
                    <m:r>
                      <a:rPr lang="en-US" altLang="zh-CN" b="1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i="1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altLang="zh-CN" i="1">
                            <a:latin typeface="Cambria Math"/>
                          </a:rPr>
                          <m:t>𝟑</m:t>
                        </m:r>
                      </m:den>
                    </m:f>
                    <m:r>
                      <a:rPr lang="en-US" altLang="zh-CN" i="1" smtClean="0">
                        <a:latin typeface="Cambria Math"/>
                        <a:ea typeface="Cambria Math"/>
                      </a:rPr>
                      <m:t>⋅</m:t>
                    </m:r>
                    <m:f>
                      <m:f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i="1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altLang="zh-CN" b="1" i="1" smtClean="0">
                            <a:latin typeface="Cambria Math"/>
                          </a:rPr>
                          <m:t>𝟏</m:t>
                        </m:r>
                        <m:r>
                          <a:rPr lang="en-US" altLang="zh-CN" b="1" i="1" smtClean="0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b="1" i="1" smtClean="0">
                                <a:latin typeface="Cambria Math"/>
                              </a:rPr>
                              <m:t>𝟐</m:t>
                            </m:r>
                          </m:num>
                          <m:den>
                            <m:r>
                              <a:rPr lang="en-US" altLang="zh-CN" i="1">
                                <a:latin typeface="Cambria Math"/>
                              </a:rPr>
                              <m:t>𝟑</m:t>
                            </m:r>
                          </m:den>
                        </m:f>
                      </m:den>
                    </m:f>
                    <m:r>
                      <a:rPr lang="en-US" altLang="zh-CN" b="1" i="1" smtClean="0">
                        <a:latin typeface="Cambria Math"/>
                      </a:rPr>
                      <m:t>=</m:t>
                    </m:r>
                    <m:r>
                      <a:rPr lang="en-US" altLang="zh-CN" b="1" i="1" smtClean="0">
                        <a:latin typeface="Cambria Math"/>
                      </a:rPr>
                      <m:t>𝟏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96" t="-23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48C025-5291-4BF6-8336-4D295967B217}" type="slidenum">
              <a:rPr lang="en-US" altLang="zh-CN" smtClean="0"/>
              <a:pPr>
                <a:defRPr/>
              </a:pPr>
              <a:t>11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203399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和的估计与界限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zh-CN" altLang="en-US" dirty="0" smtClean="0"/>
                  <a:t>直接求和的界限</a:t>
                </a:r>
                <a:endParaRPr lang="en-US" altLang="zh-CN" i="1" dirty="0" smtClean="0">
                  <a:latin typeface="Cambria Math"/>
                </a:endParaRPr>
              </a:p>
              <a:p>
                <a:pPr lvl="1"/>
                <a:r>
                  <a:rPr lang="zh-CN" altLang="en-US" dirty="0" smtClean="0"/>
                  <a:t>对于所有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/>
                      </a:rPr>
                      <m:t>𝒌</m:t>
                    </m:r>
                    <m:r>
                      <a:rPr lang="en-US" altLang="zh-CN" b="1" i="1" smtClean="0">
                        <a:latin typeface="Cambria Math"/>
                        <a:ea typeface="Cambria Math"/>
                      </a:rPr>
                      <m:t>≥</m:t>
                    </m:r>
                    <m:r>
                      <a:rPr lang="en-US" altLang="zh-CN" b="1" i="1" smtClean="0">
                        <a:latin typeface="Cambria Math"/>
                        <a:ea typeface="Cambria Math"/>
                      </a:rPr>
                      <m:t>𝟎</m:t>
                    </m:r>
                  </m:oMath>
                </a14:m>
                <a:r>
                  <a:rPr lang="zh-CN" altLang="en-US" dirty="0" smtClean="0"/>
                  <a:t>，有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 smtClean="0">
                                <a:latin typeface="Cambria Math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b="1" i="1" smtClean="0">
                                <a:latin typeface="Cambria Math"/>
                              </a:rPr>
                              <m:t>𝒌</m:t>
                            </m:r>
                            <m:r>
                              <a:rPr lang="en-US" altLang="zh-CN" b="1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altLang="zh-CN" b="1" i="1" smtClean="0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/>
                              </a:rPr>
                              <m:t>𝒌</m:t>
                            </m:r>
                          </m:sub>
                        </m:sSub>
                      </m:den>
                    </m:f>
                    <m:r>
                      <a:rPr lang="en-US" altLang="zh-CN" i="1" smtClean="0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altLang="zh-CN" b="1" i="1" smtClean="0">
                        <a:latin typeface="Cambria Math"/>
                        <a:ea typeface="Cambria Math"/>
                      </a:rPr>
                      <m:t>𝒓</m:t>
                    </m:r>
                    <m:r>
                      <a:rPr lang="en-US" altLang="zh-CN" b="1" i="1" smtClean="0">
                        <a:latin typeface="Cambria Math"/>
                        <a:ea typeface="Cambria Math"/>
                      </a:rPr>
                      <m:t>&lt;</m:t>
                    </m:r>
                    <m:r>
                      <a:rPr lang="en-US" altLang="zh-CN" b="1" i="1" smtClean="0">
                        <a:latin typeface="Cambria Math"/>
                        <a:ea typeface="Cambria Math"/>
                      </a:rPr>
                      <m:t>𝟏</m:t>
                    </m:r>
                  </m:oMath>
                </a14:m>
                <a:r>
                  <a:rPr lang="zh-CN" altLang="en-US" dirty="0" smtClean="0"/>
                  <a:t>，求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i="1">
                            <a:latin typeface="Cambria Math"/>
                          </a:rPr>
                          <m:t>𝒌</m:t>
                        </m:r>
                        <m:r>
                          <a:rPr lang="en-US" altLang="zh-CN" i="1">
                            <a:latin typeface="Cambria Math"/>
                          </a:rPr>
                          <m:t>=</m:t>
                        </m:r>
                        <m:r>
                          <a:rPr lang="en-US" altLang="zh-CN" i="1">
                            <a:latin typeface="Cambria Math"/>
                          </a:rPr>
                          <m:t>𝟏</m:t>
                        </m:r>
                      </m:sub>
                      <m:sup>
                        <m:r>
                          <a:rPr lang="en-US" altLang="zh-CN" i="1">
                            <a:latin typeface="Cambria Math"/>
                          </a:rPr>
                          <m:t>𝒏</m:t>
                        </m:r>
                      </m:sup>
                      <m:e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/>
                              </a:rPr>
                              <m:t>𝒌</m:t>
                            </m:r>
                          </m:sub>
                        </m:sSub>
                      </m:e>
                    </m:nary>
                  </m:oMath>
                </a14:m>
                <a:r>
                  <a:rPr lang="zh-CN" altLang="en-US" dirty="0" smtClean="0"/>
                  <a:t>上界</a:t>
                </a:r>
                <a:endParaRPr lang="en-US" altLang="zh-CN" dirty="0" smtClean="0"/>
              </a:p>
              <a:p>
                <a:pPr lvl="1"/>
                <a:r>
                  <a:rPr lang="zh-CN" altLang="en-US" dirty="0"/>
                  <a:t>求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i="1">
                            <a:latin typeface="Cambria Math"/>
                          </a:rPr>
                          <m:t>𝒌</m:t>
                        </m:r>
                        <m:r>
                          <a:rPr lang="en-US" altLang="zh-CN" i="1">
                            <a:latin typeface="Cambria Math"/>
                          </a:rPr>
                          <m:t>=</m:t>
                        </m:r>
                        <m:r>
                          <a:rPr lang="en-US" altLang="zh-CN" b="1" i="1" smtClean="0">
                            <a:latin typeface="Cambria Math"/>
                          </a:rPr>
                          <m:t>𝟎</m:t>
                        </m:r>
                      </m:sub>
                      <m:sup>
                        <m:r>
                          <a:rPr lang="en-US" altLang="zh-CN" i="1" smtClean="0">
                            <a:latin typeface="Cambria Math"/>
                            <a:ea typeface="Cambria Math"/>
                          </a:rPr>
                          <m:t>∞</m:t>
                        </m:r>
                      </m:sup>
                      <m:e>
                        <m:sSup>
                          <m:sSup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1" i="1" smtClean="0">
                                <a:latin typeface="Cambria Math"/>
                              </a:rPr>
                              <m:t>𝒌</m:t>
                            </m:r>
                          </m:e>
                          <m:sup>
                            <m:r>
                              <a:rPr lang="en-US" altLang="zh-CN" b="1" i="1" smtClean="0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b="1" i="1" smtClean="0">
                            <a:latin typeface="Cambria Math"/>
                          </a:rPr>
                          <m:t>/</m:t>
                        </m:r>
                        <m:sSup>
                          <m:sSupPr>
                            <m:ctrlP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1" i="1" smtClean="0">
                                <a:latin typeface="Cambria Math"/>
                              </a:rPr>
                              <m:t>𝟐</m:t>
                            </m:r>
                          </m:e>
                          <m:sup>
                            <m:r>
                              <a:rPr lang="en-US" altLang="zh-CN" b="1" i="1" smtClean="0">
                                <a:latin typeface="Cambria Math"/>
                              </a:rPr>
                              <m:t>𝒌</m:t>
                            </m:r>
                          </m:sup>
                        </m:sSup>
                      </m:e>
                    </m:nary>
                  </m:oMath>
                </a14:m>
                <a:r>
                  <a:rPr lang="zh-CN" altLang="en-US" dirty="0" smtClean="0"/>
                  <a:t>上界</a:t>
                </a:r>
                <a:endParaRPr lang="en-US" altLang="zh-CN" dirty="0" smtClean="0"/>
              </a:p>
              <a:p>
                <a:pPr lvl="2"/>
                <a:r>
                  <a:rPr lang="zh-CN" altLang="en-US" b="1" dirty="0" smtClean="0"/>
                  <a:t>当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/>
                        <a:ea typeface="Cambria Math"/>
                      </a:rPr>
                      <m:t>𝒌</m:t>
                    </m:r>
                    <m:r>
                      <a:rPr lang="en-US" altLang="zh-CN" i="1" smtClean="0">
                        <a:latin typeface="Cambria Math"/>
                        <a:ea typeface="Cambria Math"/>
                      </a:rPr>
                      <m:t>≥</m:t>
                    </m:r>
                    <m:r>
                      <a:rPr lang="en-US" altLang="zh-CN" b="1" i="1" smtClean="0">
                        <a:latin typeface="Cambria Math"/>
                        <a:ea typeface="Cambria Math"/>
                      </a:rPr>
                      <m:t>𝟑</m:t>
                    </m:r>
                  </m:oMath>
                </a14:m>
                <a:r>
                  <a:rPr lang="zh-CN" altLang="en-US" b="1" dirty="0" smtClean="0"/>
                  <a:t>时，有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altLang="zh-CN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b="1" i="1" smtClean="0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altLang="zh-CN" i="1">
                                    <a:latin typeface="Cambria Math"/>
                                  </a:rPr>
                                  <m:t>𝒌</m:t>
                                </m:r>
                                <m:r>
                                  <a:rPr lang="en-US" altLang="zh-CN" i="1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altLang="zh-CN" i="1">
                                    <a:latin typeface="Cambria Math"/>
                                  </a:rPr>
                                  <m:t>𝟏</m:t>
                                </m:r>
                                <m:r>
                                  <a:rPr lang="en-US" altLang="zh-CN" b="1" i="1" smtClean="0">
                                    <a:latin typeface="Cambria Math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 altLang="zh-CN" b="1" i="1" smtClean="0"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b="1" i="1" smtClean="0">
                                    <a:latin typeface="Cambria Math"/>
                                  </a:rPr>
                                  <m:t>𝟐</m:t>
                                </m:r>
                              </m:e>
                              <m:sup>
                                <m:r>
                                  <a:rPr lang="en-US" altLang="zh-CN" i="1">
                                    <a:latin typeface="Cambria Math"/>
                                  </a:rPr>
                                  <m:t>𝒌</m:t>
                                </m:r>
                                <m:r>
                                  <a:rPr lang="en-US" altLang="zh-CN" b="1" i="1" smtClean="0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altLang="zh-CN" b="1" i="1" smtClean="0">
                                    <a:latin typeface="Cambria Math"/>
                                  </a:rPr>
                                  <m:t>𝟏</m:t>
                                </m:r>
                              </m:sup>
                            </m:sSup>
                          </m:den>
                        </m:f>
                      </m:num>
                      <m:den>
                        <m:f>
                          <m:f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altLang="zh-CN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b="1" i="1" smtClean="0">
                                    <a:latin typeface="Cambria Math"/>
                                  </a:rPr>
                                  <m:t>𝒌</m:t>
                                </m:r>
                              </m:e>
                              <m:sup>
                                <m:r>
                                  <a:rPr lang="en-US" altLang="zh-CN" b="1" i="1" smtClean="0"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b="1" i="1" smtClean="0">
                                    <a:latin typeface="Cambria Math"/>
                                  </a:rPr>
                                  <m:t>𝟐</m:t>
                                </m:r>
                              </m:e>
                              <m:sup>
                                <m:r>
                                  <a:rPr lang="en-US" altLang="zh-CN" i="1">
                                    <a:latin typeface="Cambria Math"/>
                                  </a:rPr>
                                  <m:t>𝒌</m:t>
                                </m:r>
                              </m:sup>
                            </m:sSup>
                          </m:den>
                        </m:f>
                      </m:den>
                    </m:f>
                    <m:r>
                      <a:rPr lang="en-US" altLang="zh-CN" b="1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i="1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altLang="zh-CN" b="1" i="1" smtClean="0">
                            <a:latin typeface="Cambria Math"/>
                          </a:rPr>
                          <m:t>𝟐</m:t>
                        </m:r>
                      </m:den>
                    </m:f>
                    <m:f>
                      <m:f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latin typeface="Cambria Math"/>
                              </a:rPr>
                              <m:t>(</m:t>
                            </m:r>
                            <m:r>
                              <a:rPr lang="en-US" altLang="zh-CN" i="1">
                                <a:latin typeface="Cambria Math"/>
                              </a:rPr>
                              <m:t>𝒌</m:t>
                            </m:r>
                            <m:r>
                              <a:rPr lang="en-US" altLang="zh-CN" i="1">
                                <a:latin typeface="Cambria Math"/>
                              </a:rPr>
                              <m:t>+</m:t>
                            </m:r>
                            <m:r>
                              <a:rPr lang="en-US" altLang="zh-CN" i="1">
                                <a:latin typeface="Cambria Math"/>
                              </a:rPr>
                              <m:t>𝟏</m:t>
                            </m:r>
                            <m:r>
                              <a:rPr lang="en-US" altLang="zh-CN" i="1">
                                <a:latin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en-US" altLang="zh-CN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latin typeface="Cambria Math"/>
                              </a:rPr>
                              <m:t>𝒌</m:t>
                            </m:r>
                          </m:e>
                          <m:sup>
                            <m:r>
                              <a:rPr lang="en-US" altLang="zh-CN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US" altLang="zh-CN" i="1" smtClean="0">
                        <a:latin typeface="Cambria Math"/>
                        <a:ea typeface="Cambria Math"/>
                      </a:rPr>
                      <m:t>≤</m:t>
                    </m:r>
                    <m:f>
                      <m:f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1" i="1" smtClean="0">
                            <a:latin typeface="Cambria Math"/>
                          </a:rPr>
                          <m:t>𝟖</m:t>
                        </m:r>
                      </m:num>
                      <m:den>
                        <m:r>
                          <a:rPr lang="en-US" altLang="zh-CN" b="1" i="1" smtClean="0">
                            <a:latin typeface="Cambria Math"/>
                          </a:rPr>
                          <m:t>𝟗</m:t>
                        </m:r>
                      </m:den>
                    </m:f>
                  </m:oMath>
                </a14:m>
                <a:endParaRPr lang="en-US" altLang="zh-CN" dirty="0" smtClean="0"/>
              </a:p>
              <a:p>
                <a:pPr lvl="2"/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i="1">
                            <a:latin typeface="Cambria Math"/>
                          </a:rPr>
                          <m:t>𝒌</m:t>
                        </m:r>
                        <m:r>
                          <a:rPr lang="en-US" altLang="zh-CN" i="1">
                            <a:latin typeface="Cambria Math"/>
                          </a:rPr>
                          <m:t>=</m:t>
                        </m:r>
                        <m:r>
                          <a:rPr lang="en-US" altLang="zh-CN" i="1">
                            <a:latin typeface="Cambria Math"/>
                          </a:rPr>
                          <m:t>𝟎</m:t>
                        </m:r>
                      </m:sub>
                      <m:sup>
                        <m:r>
                          <a:rPr lang="en-US" altLang="zh-CN" i="1">
                            <a:latin typeface="Cambria Math"/>
                            <a:ea typeface="Cambria Math"/>
                          </a:rPr>
                          <m:t>∞</m:t>
                        </m:r>
                      </m:sup>
                      <m:e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latin typeface="Cambria Math"/>
                              </a:rPr>
                              <m:t>𝒌</m:t>
                            </m:r>
                          </m:e>
                          <m:sup>
                            <m:r>
                              <a:rPr lang="en-US" altLang="zh-CN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i="1">
                            <a:latin typeface="Cambria Math"/>
                          </a:rPr>
                          <m:t>/</m:t>
                        </m:r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latin typeface="Cambria Math"/>
                              </a:rPr>
                              <m:t>𝟐</m:t>
                            </m:r>
                          </m:e>
                          <m:sup>
                            <m:r>
                              <a:rPr lang="en-US" altLang="zh-CN" i="1">
                                <a:latin typeface="Cambria Math"/>
                              </a:rPr>
                              <m:t>𝒌</m:t>
                            </m:r>
                          </m:sup>
                        </m:sSup>
                      </m:e>
                    </m:nary>
                    <m:r>
                      <a:rPr lang="en-US" altLang="zh-CN" i="1" smtClean="0">
                        <a:latin typeface="Cambria Math"/>
                        <a:ea typeface="Cambria Math"/>
                      </a:rPr>
                      <m:t>≤</m:t>
                    </m:r>
                    <m:nary>
                      <m:naryPr>
                        <m:chr m:val="∑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i="1">
                            <a:latin typeface="Cambria Math"/>
                          </a:rPr>
                          <m:t>𝒌</m:t>
                        </m:r>
                        <m:r>
                          <a:rPr lang="en-US" altLang="zh-CN" i="1">
                            <a:latin typeface="Cambria Math"/>
                          </a:rPr>
                          <m:t>=</m:t>
                        </m:r>
                        <m:r>
                          <a:rPr lang="en-US" altLang="zh-CN" b="1" i="1" smtClean="0">
                            <a:latin typeface="Cambria Math"/>
                          </a:rPr>
                          <m:t>𝟎</m:t>
                        </m:r>
                      </m:sub>
                      <m:sup>
                        <m:r>
                          <a:rPr lang="en-US" altLang="zh-CN" b="1" i="1" smtClean="0">
                            <a:latin typeface="Cambria Math"/>
                            <a:ea typeface="Cambria Math"/>
                          </a:rPr>
                          <m:t>𝟐</m:t>
                        </m:r>
                      </m:sup>
                      <m:e>
                        <m:f>
                          <m:f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i="1">
                                    <a:latin typeface="Cambria Math"/>
                                  </a:rPr>
                                  <m:t>𝒌</m:t>
                                </m:r>
                              </m:e>
                              <m:sup>
                                <m:r>
                                  <a:rPr lang="en-US" altLang="zh-CN" i="1"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i="1">
                                    <a:latin typeface="Cambria Math"/>
                                  </a:rPr>
                                  <m:t>𝟐</m:t>
                                </m:r>
                              </m:e>
                              <m:sup>
                                <m:r>
                                  <a:rPr lang="en-US" altLang="zh-CN" i="1">
                                    <a:latin typeface="Cambria Math"/>
                                  </a:rPr>
                                  <m:t>𝒌</m:t>
                                </m:r>
                              </m:sup>
                            </m:sSup>
                          </m:den>
                        </m:f>
                      </m:e>
                    </m:nary>
                    <m:r>
                      <a:rPr lang="en-US" altLang="zh-CN" b="1" i="1" smtClean="0">
                        <a:latin typeface="Cambria Math"/>
                      </a:rPr>
                      <m:t>+</m:t>
                    </m:r>
                    <m:nary>
                      <m:naryPr>
                        <m:chr m:val="∑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i="1">
                            <a:latin typeface="Cambria Math"/>
                          </a:rPr>
                          <m:t>𝒌</m:t>
                        </m:r>
                        <m:r>
                          <a:rPr lang="en-US" altLang="zh-CN" i="1">
                            <a:latin typeface="Cambria Math"/>
                          </a:rPr>
                          <m:t>=</m:t>
                        </m:r>
                        <m:r>
                          <a:rPr lang="en-US" altLang="zh-CN" b="1" i="1" smtClean="0">
                            <a:latin typeface="Cambria Math"/>
                          </a:rPr>
                          <m:t>𝟑</m:t>
                        </m:r>
                      </m:sub>
                      <m:sup>
                        <m:r>
                          <a:rPr lang="en-US" altLang="zh-CN" i="1">
                            <a:latin typeface="Cambria Math"/>
                            <a:ea typeface="Cambria Math"/>
                          </a:rPr>
                          <m:t>∞</m:t>
                        </m:r>
                      </m:sup>
                      <m:e>
                        <m:f>
                          <m:f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i="1">
                                    <a:latin typeface="Cambria Math"/>
                                  </a:rPr>
                                  <m:t>𝒌</m:t>
                                </m:r>
                              </m:e>
                              <m:sup>
                                <m:r>
                                  <a:rPr lang="en-US" altLang="zh-CN" i="1"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i="1">
                                    <a:latin typeface="Cambria Math"/>
                                  </a:rPr>
                                  <m:t>𝟐</m:t>
                                </m:r>
                              </m:e>
                              <m:sup>
                                <m:r>
                                  <a:rPr lang="en-US" altLang="zh-CN" i="1">
                                    <a:latin typeface="Cambria Math"/>
                                  </a:rPr>
                                  <m:t>𝒌</m:t>
                                </m:r>
                              </m:sup>
                            </m:sSup>
                          </m:den>
                        </m:f>
                      </m:e>
                    </m:nary>
                    <m:r>
                      <a:rPr lang="en-US" altLang="zh-CN" b="1" i="1" smtClean="0">
                        <a:latin typeface="Cambria Math"/>
                        <a:ea typeface="Cambria Math"/>
                      </a:rPr>
                      <m:t>≤</m:t>
                    </m:r>
                    <m:nary>
                      <m:naryPr>
                        <m:chr m:val="∑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i="1">
                            <a:latin typeface="Cambria Math"/>
                          </a:rPr>
                          <m:t>𝒌</m:t>
                        </m:r>
                        <m:r>
                          <a:rPr lang="en-US" altLang="zh-CN" i="1">
                            <a:latin typeface="Cambria Math"/>
                          </a:rPr>
                          <m:t>=</m:t>
                        </m:r>
                        <m:r>
                          <a:rPr lang="en-US" altLang="zh-CN" i="1">
                            <a:latin typeface="Cambria Math"/>
                          </a:rPr>
                          <m:t>𝟎</m:t>
                        </m:r>
                      </m:sub>
                      <m:sup>
                        <m:r>
                          <a:rPr lang="en-US" altLang="zh-CN" i="1">
                            <a:latin typeface="Cambria Math"/>
                            <a:ea typeface="Cambria Math"/>
                          </a:rPr>
                          <m:t>𝟐</m:t>
                        </m:r>
                      </m:sup>
                      <m:e>
                        <m:f>
                          <m:f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i="1">
                                    <a:latin typeface="Cambria Math"/>
                                  </a:rPr>
                                  <m:t>𝒌</m:t>
                                </m:r>
                              </m:e>
                              <m:sup>
                                <m:r>
                                  <a:rPr lang="en-US" altLang="zh-CN" i="1"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i="1">
                                    <a:latin typeface="Cambria Math"/>
                                  </a:rPr>
                                  <m:t>𝟐</m:t>
                                </m:r>
                              </m:e>
                              <m:sup>
                                <m:r>
                                  <a:rPr lang="en-US" altLang="zh-CN" i="1">
                                    <a:latin typeface="Cambria Math"/>
                                  </a:rPr>
                                  <m:t>𝒌</m:t>
                                </m:r>
                              </m:sup>
                            </m:sSup>
                          </m:den>
                        </m:f>
                      </m:e>
                    </m:nary>
                    <m:r>
                      <a:rPr lang="en-US" altLang="zh-CN" i="1">
                        <a:latin typeface="Cambria Math"/>
                      </a:rPr>
                      <m:t>+</m:t>
                    </m:r>
                    <m:nary>
                      <m:naryPr>
                        <m:chr m:val="∑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i="1">
                            <a:latin typeface="Cambria Math"/>
                          </a:rPr>
                          <m:t>𝒌</m:t>
                        </m:r>
                        <m:r>
                          <a:rPr lang="en-US" altLang="zh-CN" i="1">
                            <a:latin typeface="Cambria Math"/>
                          </a:rPr>
                          <m:t>=</m:t>
                        </m:r>
                        <m:r>
                          <a:rPr lang="en-US" altLang="zh-CN" b="1" i="1" smtClean="0">
                            <a:latin typeface="Cambria Math"/>
                          </a:rPr>
                          <m:t>𝟑</m:t>
                        </m:r>
                      </m:sub>
                      <m:sup>
                        <m:r>
                          <a:rPr lang="en-US" altLang="zh-CN" i="1">
                            <a:latin typeface="Cambria Math"/>
                            <a:ea typeface="Cambria Math"/>
                          </a:rPr>
                          <m:t>∞</m:t>
                        </m:r>
                      </m:sup>
                      <m:e>
                        <m:f>
                          <m:f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b="1" i="1" smtClean="0">
                                <a:latin typeface="Cambria Math"/>
                              </a:rPr>
                              <m:t>𝟗</m:t>
                            </m:r>
                          </m:num>
                          <m:den>
                            <m:r>
                              <a:rPr lang="en-US" altLang="zh-CN" b="1" i="1" smtClean="0">
                                <a:latin typeface="Cambria Math"/>
                              </a:rPr>
                              <m:t>𝟖</m:t>
                            </m:r>
                          </m:den>
                        </m:f>
                        <m:sSup>
                          <m:sSup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zh-CN" b="1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altLang="zh-CN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CN" b="1" i="1" smtClean="0">
                                        <a:latin typeface="Cambria Math"/>
                                      </a:rPr>
                                      <m:t>𝟖</m:t>
                                    </m:r>
                                  </m:num>
                                  <m:den>
                                    <m:r>
                                      <a:rPr lang="en-US" altLang="zh-CN" b="1" i="1" smtClean="0">
                                        <a:latin typeface="Cambria Math"/>
                                      </a:rPr>
                                      <m:t>𝟗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altLang="zh-CN" b="1" i="1" smtClean="0">
                                <a:latin typeface="Cambria Math"/>
                              </a:rPr>
                              <m:t>𝒌</m:t>
                            </m:r>
                          </m:sup>
                        </m:sSup>
                      </m:e>
                    </m:nary>
                    <m:r>
                      <a:rPr lang="en-US" altLang="zh-CN" b="1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altLang="zh-CN" b="1" i="0" smtClean="0">
                        <a:latin typeface="Cambria Math"/>
                        <a:ea typeface="Cambria Math"/>
                      </a:rPr>
                      <m:t>𝐎</m:t>
                    </m:r>
                    <m:r>
                      <a:rPr lang="en-US" altLang="zh-CN" b="1" i="1" smtClean="0">
                        <a:latin typeface="Cambria Math"/>
                        <a:ea typeface="Cambria Math"/>
                      </a:rPr>
                      <m:t>(</m:t>
                    </m:r>
                    <m:r>
                      <a:rPr lang="en-US" altLang="zh-CN" b="1" i="1" smtClean="0">
                        <a:latin typeface="Cambria Math"/>
                        <a:ea typeface="Cambria Math"/>
                      </a:rPr>
                      <m:t>𝟏</m:t>
                    </m:r>
                    <m:r>
                      <a:rPr lang="en-US" altLang="zh-CN" b="1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96" t="-23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48C025-5291-4BF6-8336-4D295967B217}" type="slidenum">
              <a:rPr lang="en-US" altLang="zh-CN" smtClean="0"/>
              <a:pPr>
                <a:defRPr/>
              </a:pPr>
              <a:t>12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78299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和的估计与界限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zh-CN" altLang="en-US" dirty="0" smtClean="0"/>
                  <a:t>求和转换为求积分</a:t>
                </a:r>
                <a:endParaRPr lang="en-US" altLang="zh-CN" dirty="0" smtClean="0"/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i="0" smtClean="0">
                            <a:latin typeface="Cambria Math"/>
                          </a:rPr>
                          <m:t>l</m:t>
                        </m:r>
                        <m:r>
                          <m:rPr>
                            <m:sty m:val="p"/>
                          </m:rPr>
                          <a:rPr lang="en-US" altLang="zh-CN" b="0">
                            <a:latin typeface="Cambria Math"/>
                          </a:rPr>
                          <m:t>o</m:t>
                        </m:r>
                        <m:r>
                          <m:rPr>
                            <m:sty m:val="p"/>
                          </m:rPr>
                          <a:rPr lang="en-US" altLang="zh-CN" i="0" smtClean="0">
                            <a:latin typeface="Cambria Math"/>
                          </a:rPr>
                          <m:t>g</m:t>
                        </m:r>
                      </m:fName>
                      <m:e>
                        <m:r>
                          <a:rPr lang="en-US" altLang="zh-CN" b="1" i="1" smtClean="0">
                            <a:latin typeface="Cambria Math"/>
                          </a:rPr>
                          <m:t>𝒏</m:t>
                        </m:r>
                        <m:r>
                          <a:rPr lang="en-US" altLang="zh-CN" b="1" i="1" smtClean="0">
                            <a:latin typeface="Cambria Math"/>
                          </a:rPr>
                          <m:t>!=</m:t>
                        </m:r>
                        <m:nary>
                          <m:naryPr>
                            <m:chr m:val="∑"/>
                            <m:ctrlP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altLang="zh-CN" b="1" i="1" smtClean="0">
                                <a:latin typeface="Cambria Math"/>
                              </a:rPr>
                              <m:t>𝒊</m:t>
                            </m:r>
                            <m:r>
                              <a:rPr lang="en-US" altLang="zh-CN" b="1" i="1" smtClean="0">
                                <a:latin typeface="Cambria Math"/>
                              </a:rPr>
                              <m:t>=</m:t>
                            </m:r>
                            <m:r>
                              <a:rPr lang="en-US" altLang="zh-CN" b="1" i="1" smtClean="0">
                                <a:latin typeface="Cambria Math"/>
                              </a:rPr>
                              <m:t>𝟏</m:t>
                            </m:r>
                          </m:sub>
                          <m:sup>
                            <m:r>
                              <a:rPr lang="en-US" altLang="zh-CN" b="1" i="1" smtClean="0">
                                <a:latin typeface="Cambria Math"/>
                              </a:rPr>
                              <m:t>𝒏</m:t>
                            </m:r>
                          </m:sup>
                          <m:e>
                            <m:func>
                              <m:funcPr>
                                <m:ctrlPr>
                                  <a:rPr lang="en-US" altLang="zh-CN" b="1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altLang="zh-CN" b="0" i="0" smtClean="0">
                                    <a:latin typeface="Cambria Math"/>
                                  </a:rPr>
                                  <m:t>l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zh-CN" b="0">
                                    <a:latin typeface="Cambria Math"/>
                                  </a:rPr>
                                  <m:t>o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zh-CN" b="0" i="0" smtClean="0">
                                    <a:latin typeface="Cambria Math"/>
                                  </a:rPr>
                                  <m:t>g</m:t>
                                </m:r>
                              </m:fName>
                              <m:e>
                                <m:r>
                                  <a:rPr lang="en-US" altLang="zh-CN" b="1" i="1" smtClean="0">
                                    <a:latin typeface="Cambria Math"/>
                                  </a:rPr>
                                  <m:t>𝒊</m:t>
                                </m:r>
                              </m:e>
                            </m:func>
                          </m:e>
                        </m:nary>
                      </m:e>
                    </m:func>
                  </m:oMath>
                </a14:m>
                <a:endParaRPr lang="en-US" altLang="zh-CN" dirty="0" smtClean="0"/>
              </a:p>
              <a:p>
                <a:pPr lvl="1"/>
                <a:r>
                  <a:rPr lang="zh-CN" altLang="en-US" dirty="0"/>
                  <a:t>曲线</a:t>
                </a:r>
                <a:r>
                  <a:rPr lang="zh-CN" altLang="en-US" dirty="0" smtClean="0"/>
                  <a:t>之下面积</a:t>
                </a:r>
                <a:endParaRPr lang="en-US" altLang="zh-CN" dirty="0"/>
              </a:p>
              <a:p>
                <a:pPr lvl="1"/>
                <a:r>
                  <a:rPr lang="en-US" altLang="zh-CN" dirty="0"/>
                  <a:t>∴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>
                            <a:latin typeface="Cambria Math"/>
                          </a:rPr>
                          <m:t>l</m:t>
                        </m:r>
                        <m:r>
                          <m:rPr>
                            <m:sty m:val="p"/>
                          </m:rPr>
                          <a:rPr lang="en-US" altLang="zh-CN" b="0">
                            <a:latin typeface="Cambria Math"/>
                          </a:rPr>
                          <m:t>o</m:t>
                        </m:r>
                        <m:r>
                          <m:rPr>
                            <m:sty m:val="p"/>
                          </m:rPr>
                          <a:rPr lang="en-US" altLang="zh-CN">
                            <a:latin typeface="Cambria Math"/>
                          </a:rPr>
                          <m:t>g</m:t>
                        </m:r>
                      </m:fName>
                      <m:e>
                        <m:r>
                          <a:rPr lang="en-US" altLang="zh-CN" i="1">
                            <a:latin typeface="Cambria Math"/>
                          </a:rPr>
                          <m:t>𝒏</m:t>
                        </m:r>
                        <m:r>
                          <a:rPr lang="en-US" altLang="zh-CN" i="1">
                            <a:latin typeface="Cambria Math"/>
                          </a:rPr>
                          <m:t>!</m:t>
                        </m:r>
                      </m:e>
                    </m:func>
                    <m:r>
                      <a:rPr lang="en-US" altLang="zh-CN" b="1" i="1" smtClean="0">
                        <a:latin typeface="Cambria Math"/>
                      </a:rPr>
                      <m:t>&gt;</m:t>
                    </m:r>
                    <m:nary>
                      <m:nary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CN" i="1">
                            <a:latin typeface="Cambria Math"/>
                          </a:rPr>
                          <m:t>𝟏</m:t>
                        </m:r>
                      </m:sub>
                      <m:sup>
                        <m:r>
                          <a:rPr lang="en-US" altLang="zh-CN" i="1">
                            <a:latin typeface="Cambria Math"/>
                          </a:rPr>
                          <m:t>𝒏</m:t>
                        </m:r>
                      </m:sup>
                      <m:e>
                        <m:func>
                          <m:func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 b="0">
                                <a:latin typeface="Cambria Math"/>
                              </a:rPr>
                              <m:t>log</m:t>
                            </m:r>
                          </m:fName>
                          <m:e>
                            <m:r>
                              <a:rPr lang="en-US" altLang="zh-CN" b="0" i="1">
                                <a:latin typeface="Cambria Math"/>
                              </a:rPr>
                              <m:t>𝑥</m:t>
                            </m:r>
                          </m:e>
                        </m:func>
                        <m:r>
                          <a:rPr lang="en-US" altLang="zh-CN" i="1">
                            <a:latin typeface="Cambria Math"/>
                          </a:rPr>
                          <m:t>𝒅𝒙</m:t>
                        </m:r>
                      </m:e>
                    </m:nary>
                  </m:oMath>
                </a14:m>
                <a:endParaRPr lang="en-US" altLang="zh-CN" dirty="0" smtClean="0"/>
              </a:p>
              <a:p>
                <a:pPr lvl="1"/>
                <a:r>
                  <a:rPr lang="en-US" altLang="zh-CN" dirty="0"/>
                  <a:t>∵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>
                            <a:latin typeface="Cambria Math"/>
                          </a:rPr>
                          <m:t>l</m:t>
                        </m:r>
                        <m:r>
                          <m:rPr>
                            <m:sty m:val="p"/>
                          </m:rPr>
                          <a:rPr lang="en-US" altLang="zh-CN" b="0">
                            <a:latin typeface="Cambria Math"/>
                          </a:rPr>
                          <m:t>o</m:t>
                        </m:r>
                        <m:r>
                          <m:rPr>
                            <m:sty m:val="p"/>
                          </m:rPr>
                          <a:rPr lang="en-US" altLang="zh-CN">
                            <a:latin typeface="Cambria Math"/>
                          </a:rPr>
                          <m:t>g</m:t>
                        </m:r>
                      </m:fName>
                      <m:e>
                        <m:r>
                          <a:rPr lang="en-US" altLang="zh-CN" i="1">
                            <a:latin typeface="Cambria Math"/>
                          </a:rPr>
                          <m:t>𝒙</m:t>
                        </m:r>
                      </m:e>
                    </m:func>
                    <m:r>
                      <a:rPr lang="en-US" altLang="zh-CN" i="1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b="0"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altLang="zh-CN" i="1">
                            <a:latin typeface="Cambria Math"/>
                          </a:rPr>
                          <m:t>𝒆</m:t>
                        </m:r>
                      </m:e>
                    </m:func>
                    <m:func>
                      <m:func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b="0">
                            <a:latin typeface="Cambria Math"/>
                          </a:rPr>
                          <m:t>ln</m:t>
                        </m:r>
                      </m:fName>
                      <m:e>
                        <m:r>
                          <a:rPr lang="en-US" altLang="zh-CN" i="1">
                            <a:latin typeface="Cambria Math"/>
                          </a:rPr>
                          <m:t>𝒙</m:t>
                        </m:r>
                      </m:e>
                    </m:func>
                  </m:oMath>
                </a14:m>
                <a:endParaRPr lang="en-US" altLang="zh-CN" dirty="0" smtClean="0"/>
              </a:p>
              <a:p>
                <a:pPr lvl="1"/>
                <a14:m>
                  <m:oMath xmlns:m="http://schemas.openxmlformats.org/officeDocument/2006/math">
                    <m:nary>
                      <m:nary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CN" i="1">
                            <a:latin typeface="Cambria Math"/>
                          </a:rPr>
                          <m:t>𝟏</m:t>
                        </m:r>
                      </m:sub>
                      <m:sup>
                        <m:r>
                          <a:rPr lang="en-US" altLang="zh-CN" i="1">
                            <a:latin typeface="Cambria Math"/>
                          </a:rPr>
                          <m:t>𝒏</m:t>
                        </m:r>
                      </m:sup>
                      <m:e>
                        <m:func>
                          <m:func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>
                                <a:latin typeface="Cambria Math"/>
                              </a:rPr>
                              <m:t>ln</m:t>
                            </m:r>
                          </m:fName>
                          <m:e>
                            <m:r>
                              <a:rPr lang="en-US" altLang="zh-CN" i="1">
                                <a:latin typeface="Cambria Math"/>
                              </a:rPr>
                              <m:t>𝒙</m:t>
                            </m:r>
                          </m:e>
                        </m:func>
                        <m:r>
                          <a:rPr lang="en-US" altLang="zh-CN" i="1">
                            <a:latin typeface="Cambria Math"/>
                          </a:rPr>
                          <m:t>𝒅𝒙</m:t>
                        </m:r>
                      </m:e>
                    </m:nary>
                    <m:r>
                      <a:rPr lang="en-US" altLang="zh-CN" i="1">
                        <a:latin typeface="Cambria Math"/>
                      </a:rPr>
                      <m:t>=</m:t>
                    </m:r>
                    <m:r>
                      <a:rPr lang="en-US" altLang="zh-CN" i="1">
                        <a:latin typeface="Cambria Math"/>
                      </a:rPr>
                      <m:t>𝒏</m:t>
                    </m:r>
                    <m:func>
                      <m:func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b="0">
                            <a:latin typeface="Cambria Math"/>
                          </a:rPr>
                          <m:t>ln</m:t>
                        </m:r>
                      </m:fName>
                      <m:e>
                        <m:r>
                          <a:rPr lang="en-US" altLang="zh-CN" i="1">
                            <a:latin typeface="Cambria Math"/>
                          </a:rPr>
                          <m:t>𝒏</m:t>
                        </m:r>
                      </m:e>
                    </m:func>
                    <m:r>
                      <a:rPr lang="en-US" altLang="zh-CN" i="1">
                        <a:latin typeface="Cambria Math"/>
                      </a:rPr>
                      <m:t>−</m:t>
                    </m:r>
                    <m:r>
                      <a:rPr lang="en-US" altLang="zh-CN" i="1">
                        <a:latin typeface="Cambria Math"/>
                      </a:rPr>
                      <m:t>𝒏</m:t>
                    </m:r>
                    <m:r>
                      <a:rPr lang="en-US" altLang="zh-CN" i="1">
                        <a:latin typeface="Cambria Math"/>
                      </a:rPr>
                      <m:t>+</m:t>
                    </m:r>
                    <m:r>
                      <a:rPr lang="en-US" altLang="zh-CN" i="1">
                        <a:latin typeface="Cambria Math"/>
                      </a:rPr>
                      <m:t>𝟏</m:t>
                    </m:r>
                  </m:oMath>
                </a14:m>
                <a:endParaRPr lang="en-US" altLang="zh-CN" dirty="0"/>
              </a:p>
              <a:p>
                <a:pPr lvl="1"/>
                <a:r>
                  <a:rPr lang="en-US" altLang="zh-CN" dirty="0" smtClean="0"/>
                  <a:t>∴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>
                            <a:latin typeface="Cambria Math"/>
                          </a:rPr>
                          <m:t>l</m:t>
                        </m:r>
                        <m:r>
                          <m:rPr>
                            <m:sty m:val="p"/>
                          </m:rPr>
                          <a:rPr lang="en-US" altLang="zh-CN" b="0">
                            <a:latin typeface="Cambria Math"/>
                          </a:rPr>
                          <m:t>o</m:t>
                        </m:r>
                        <m:r>
                          <m:rPr>
                            <m:sty m:val="p"/>
                          </m:rPr>
                          <a:rPr lang="en-US" altLang="zh-CN">
                            <a:latin typeface="Cambria Math"/>
                          </a:rPr>
                          <m:t>g</m:t>
                        </m:r>
                      </m:fName>
                      <m:e>
                        <m:r>
                          <a:rPr lang="en-US" altLang="zh-CN" i="1">
                            <a:latin typeface="Cambria Math"/>
                          </a:rPr>
                          <m:t>𝒏</m:t>
                        </m:r>
                        <m:r>
                          <a:rPr lang="en-US" altLang="zh-CN" i="1">
                            <a:latin typeface="Cambria Math"/>
                          </a:rPr>
                          <m:t>!</m:t>
                        </m:r>
                      </m:e>
                    </m:func>
                    <m:r>
                      <a:rPr lang="en-US" altLang="zh-CN" b="1" i="1" smtClean="0">
                        <a:latin typeface="Cambria Math"/>
                      </a:rPr>
                      <m:t>&gt;(</m:t>
                    </m:r>
                    <m:r>
                      <a:rPr lang="en-US" altLang="zh-CN" b="1" i="1" smtClean="0">
                        <a:latin typeface="Cambria Math"/>
                      </a:rPr>
                      <m:t>𝒏</m:t>
                    </m:r>
                    <m:func>
                      <m:func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b="0">
                            <a:latin typeface="Cambria Math"/>
                          </a:rPr>
                          <m:t>ln</m:t>
                        </m:r>
                      </m:fName>
                      <m:e>
                        <m:r>
                          <a:rPr lang="en-US" altLang="zh-CN" b="1" i="1" smtClean="0">
                            <a:latin typeface="Cambria Math"/>
                          </a:rPr>
                          <m:t>𝒏</m:t>
                        </m:r>
                      </m:e>
                    </m:func>
                    <m:r>
                      <a:rPr lang="en-US" altLang="zh-CN" i="1">
                        <a:latin typeface="Cambria Math"/>
                      </a:rPr>
                      <m:t>−</m:t>
                    </m:r>
                    <m:r>
                      <a:rPr lang="en-US" altLang="zh-CN" b="1" i="1" smtClean="0">
                        <a:latin typeface="Cambria Math"/>
                      </a:rPr>
                      <m:t>𝒏</m:t>
                    </m:r>
                    <m:r>
                      <a:rPr lang="en-US" altLang="zh-CN" i="1">
                        <a:latin typeface="Cambria Math"/>
                      </a:rPr>
                      <m:t>+</m:t>
                    </m:r>
                    <m:r>
                      <a:rPr lang="en-US" altLang="zh-CN" i="1">
                        <a:latin typeface="Cambria Math"/>
                      </a:rPr>
                      <m:t>𝟏</m:t>
                    </m:r>
                    <m:r>
                      <a:rPr lang="en-US" altLang="zh-CN" b="1" i="1" smtClean="0">
                        <a:latin typeface="Cambria Math"/>
                      </a:rPr>
                      <m:t>)</m:t>
                    </m:r>
                    <m:func>
                      <m:func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b="0"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altLang="zh-CN" i="1">
                            <a:latin typeface="Cambria Math"/>
                          </a:rPr>
                          <m:t>𝒆</m:t>
                        </m:r>
                      </m:e>
                    </m:func>
                  </m:oMath>
                </a14:m>
                <a:endParaRPr lang="en-US" altLang="zh-CN" dirty="0" smtClean="0"/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altLang="zh-CN" i="1">
                            <a:latin typeface="Cambria Math"/>
                          </a:rPr>
                          <m:t>𝒏</m:t>
                        </m:r>
                        <m:r>
                          <a:rPr lang="en-US" altLang="zh-CN" i="1">
                            <a:latin typeface="Cambria Math"/>
                          </a:rPr>
                          <m:t>!</m:t>
                        </m:r>
                      </m:e>
                    </m:func>
                    <m:r>
                      <a:rPr lang="en-US" altLang="zh-CN" i="1">
                        <a:latin typeface="Cambria Math"/>
                      </a:rPr>
                      <m:t>=</m:t>
                    </m:r>
                    <m:r>
                      <a:rPr lang="zh-CN" altLang="en-US" i="1" dirty="0" smtClean="0">
                        <a:latin typeface="Cambria Math"/>
                      </a:rPr>
                      <m:t>𝛀</m:t>
                    </m:r>
                    <m:r>
                      <a:rPr lang="en-US" altLang="zh-CN" i="1">
                        <a:latin typeface="Cambria Math"/>
                      </a:rPr>
                      <m:t>(</m:t>
                    </m:r>
                    <m:r>
                      <a:rPr lang="en-US" altLang="zh-CN" i="1">
                        <a:latin typeface="Cambria Math"/>
                      </a:rPr>
                      <m:t>𝒏</m:t>
                    </m:r>
                    <m:func>
                      <m:func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b="0"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altLang="zh-CN" i="1">
                            <a:latin typeface="Cambria Math"/>
                          </a:rPr>
                          <m:t>𝒏</m:t>
                        </m:r>
                      </m:e>
                    </m:func>
                    <m:r>
                      <a:rPr lang="en-US" altLang="zh-CN" i="1">
                        <a:latin typeface="Cambria Math"/>
                      </a:rPr>
                      <m:t>)</m:t>
                    </m:r>
                  </m:oMath>
                </a14:m>
                <a:endParaRPr lang="en-US" altLang="zh-CN" dirty="0"/>
              </a:p>
              <a:p>
                <a:pPr lvl="1"/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96" t="-23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48C025-5291-4BF6-8336-4D295967B217}" type="slidenum">
              <a:rPr lang="en-US" altLang="zh-CN" smtClean="0"/>
              <a:pPr>
                <a:defRPr/>
              </a:pPr>
              <a:t>13</a:t>
            </a:fld>
            <a:endParaRPr lang="en-US" altLang="zh-CN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705" y="1229944"/>
            <a:ext cx="4067376" cy="31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127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和的估计与界限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zh-CN" altLang="en-US" dirty="0" smtClean="0"/>
                  <a:t>求和转换为求积分</a:t>
                </a:r>
                <a:endParaRPr lang="en-US" altLang="zh-CN" dirty="0" smtClean="0"/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i="0" smtClean="0">
                            <a:latin typeface="Cambria Math"/>
                          </a:rPr>
                          <m:t>l</m:t>
                        </m:r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/>
                          </a:rPr>
                          <m:t>o</m:t>
                        </m:r>
                        <m:r>
                          <m:rPr>
                            <m:sty m:val="p"/>
                          </m:rPr>
                          <a:rPr lang="en-US" altLang="zh-CN" i="0" smtClean="0">
                            <a:latin typeface="Cambria Math"/>
                          </a:rPr>
                          <m:t>g</m:t>
                        </m:r>
                      </m:fName>
                      <m:e>
                        <m:r>
                          <a:rPr lang="en-US" altLang="zh-CN" b="1" i="1" smtClean="0">
                            <a:latin typeface="Cambria Math"/>
                          </a:rPr>
                          <m:t>𝒏</m:t>
                        </m:r>
                        <m:r>
                          <a:rPr lang="en-US" altLang="zh-CN" b="1" i="1" smtClean="0">
                            <a:latin typeface="Cambria Math"/>
                          </a:rPr>
                          <m:t>!</m:t>
                        </m:r>
                      </m:e>
                    </m:func>
                    <m:r>
                      <a:rPr lang="en-US" altLang="zh-CN" i="1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CN" i="1">
                            <a:latin typeface="Cambria Math"/>
                          </a:rPr>
                          <m:t>𝒊</m:t>
                        </m:r>
                        <m:r>
                          <a:rPr lang="en-US" altLang="zh-CN" i="1">
                            <a:latin typeface="Cambria Math"/>
                          </a:rPr>
                          <m:t>=</m:t>
                        </m:r>
                        <m:r>
                          <a:rPr lang="en-US" altLang="zh-CN" i="1">
                            <a:latin typeface="Cambria Math"/>
                          </a:rPr>
                          <m:t>𝟏</m:t>
                        </m:r>
                      </m:sub>
                      <m:sup>
                        <m:r>
                          <a:rPr lang="en-US" altLang="zh-CN" i="1">
                            <a:latin typeface="Cambria Math"/>
                          </a:rPr>
                          <m:t>𝒏</m:t>
                        </m:r>
                      </m:sup>
                      <m:e>
                        <m:func>
                          <m:func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 b="0">
                                <a:latin typeface="Cambria Math"/>
                              </a:rPr>
                              <m:t>log</m:t>
                            </m:r>
                          </m:fName>
                          <m:e>
                            <m:r>
                              <a:rPr lang="en-US" altLang="zh-CN" i="1">
                                <a:latin typeface="Cambria Math"/>
                              </a:rPr>
                              <m:t>𝒊</m:t>
                            </m:r>
                          </m:e>
                        </m:func>
                      </m:e>
                    </m:nary>
                  </m:oMath>
                </a14:m>
                <a:endParaRPr lang="en-US" altLang="zh-CN" dirty="0" smtClean="0"/>
              </a:p>
              <a:p>
                <a:pPr lvl="1"/>
                <a:r>
                  <a:rPr lang="zh-CN" altLang="en-US" dirty="0"/>
                  <a:t>曲线之下面积</a:t>
                </a:r>
                <a:endParaRPr lang="en-US" altLang="zh-CN" dirty="0" smtClean="0"/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>
                            <a:latin typeface="Cambria Math"/>
                          </a:rPr>
                          <m:t>l</m:t>
                        </m:r>
                        <m:r>
                          <m:rPr>
                            <m:sty m:val="p"/>
                          </m:rPr>
                          <a:rPr lang="en-US" altLang="zh-CN" b="0">
                            <a:latin typeface="Cambria Math"/>
                          </a:rPr>
                          <m:t>o</m:t>
                        </m:r>
                        <m:r>
                          <m:rPr>
                            <m:sty m:val="p"/>
                          </m:rPr>
                          <a:rPr lang="en-US" altLang="zh-CN">
                            <a:latin typeface="Cambria Math"/>
                          </a:rPr>
                          <m:t>g</m:t>
                        </m:r>
                      </m:fName>
                      <m:e>
                        <m:r>
                          <a:rPr lang="en-US" altLang="zh-CN" i="1">
                            <a:latin typeface="Cambria Math"/>
                          </a:rPr>
                          <m:t>𝒏</m:t>
                        </m:r>
                        <m:r>
                          <a:rPr lang="en-US" altLang="zh-CN" i="1">
                            <a:latin typeface="Cambria Math"/>
                          </a:rPr>
                          <m:t>!</m:t>
                        </m:r>
                      </m:e>
                    </m:func>
                    <m:r>
                      <a:rPr lang="en-US" altLang="zh-CN" b="1" i="1" smtClean="0">
                        <a:latin typeface="Cambria Math"/>
                      </a:rPr>
                      <m:t>&lt;</m:t>
                    </m:r>
                    <m:nary>
                      <m:nary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CN" b="1" i="1" smtClean="0">
                            <a:latin typeface="Cambria Math"/>
                          </a:rPr>
                          <m:t>𝟏</m:t>
                        </m:r>
                      </m:sub>
                      <m:sup>
                        <m:r>
                          <a:rPr lang="en-US" altLang="zh-CN" b="1" i="1" smtClean="0">
                            <a:latin typeface="Cambria Math"/>
                          </a:rPr>
                          <m:t>𝒏</m:t>
                        </m:r>
                        <m:r>
                          <a:rPr lang="en-US" altLang="zh-CN" b="1" i="1" smtClean="0">
                            <a:latin typeface="Cambria Math"/>
                          </a:rPr>
                          <m:t>+</m:t>
                        </m:r>
                        <m:r>
                          <a:rPr lang="en-US" altLang="zh-CN" b="1" i="1" smtClean="0">
                            <a:latin typeface="Cambria Math"/>
                          </a:rPr>
                          <m:t>𝟏</m:t>
                        </m:r>
                      </m:sup>
                      <m:e>
                        <m:func>
                          <m:funcPr>
                            <m:ctrlP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atin typeface="Cambria Math"/>
                              </a:rPr>
                              <m:t>l</m:t>
                            </m:r>
                            <m:r>
                              <m:rPr>
                                <m:sty m:val="p"/>
                              </m:rPr>
                              <a:rPr lang="en-US" altLang="zh-CN" b="0">
                                <a:latin typeface="Cambria Math"/>
                              </a:rPr>
                              <m:t>o</m:t>
                            </m:r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atin typeface="Cambria Math"/>
                              </a:rPr>
                              <m:t>g</m:t>
                            </m:r>
                          </m:fName>
                          <m:e>
                            <m:r>
                              <a:rPr lang="en-US" altLang="zh-CN" b="0" i="1" smtClean="0">
                                <a:latin typeface="Cambria Math"/>
                              </a:rPr>
                              <m:t>𝑥</m:t>
                            </m:r>
                          </m:e>
                        </m:func>
                        <m:r>
                          <a:rPr lang="en-US" altLang="zh-CN" b="1" i="1" smtClean="0">
                            <a:latin typeface="Cambria Math"/>
                          </a:rPr>
                          <m:t>𝒅𝒙</m:t>
                        </m:r>
                      </m:e>
                    </m:nary>
                  </m:oMath>
                </a14:m>
                <a:endParaRPr lang="en-US" altLang="zh-CN" b="1" dirty="0" smtClean="0"/>
              </a:p>
              <a:p>
                <a:pPr lvl="1"/>
                <a:r>
                  <a:rPr lang="en-US" altLang="zh-CN" dirty="0"/>
                  <a:t>∵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>
                            <a:latin typeface="Cambria Math"/>
                          </a:rPr>
                          <m:t>l</m:t>
                        </m:r>
                        <m:r>
                          <m:rPr>
                            <m:sty m:val="p"/>
                          </m:rPr>
                          <a:rPr lang="en-US" altLang="zh-CN" b="0">
                            <a:latin typeface="Cambria Math"/>
                          </a:rPr>
                          <m:t>o</m:t>
                        </m:r>
                        <m:r>
                          <m:rPr>
                            <m:sty m:val="p"/>
                          </m:rPr>
                          <a:rPr lang="en-US" altLang="zh-CN">
                            <a:latin typeface="Cambria Math"/>
                          </a:rPr>
                          <m:t>g</m:t>
                        </m:r>
                      </m:fName>
                      <m:e>
                        <m:r>
                          <a:rPr lang="en-US" altLang="zh-CN" i="1">
                            <a:latin typeface="Cambria Math"/>
                          </a:rPr>
                          <m:t>𝒙</m:t>
                        </m:r>
                      </m:e>
                    </m:func>
                    <m:r>
                      <a:rPr lang="en-US" altLang="zh-CN" i="1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b="0"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altLang="zh-CN" i="1">
                            <a:latin typeface="Cambria Math"/>
                          </a:rPr>
                          <m:t>𝒆</m:t>
                        </m:r>
                      </m:e>
                    </m:func>
                    <m:func>
                      <m:func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b="0">
                            <a:latin typeface="Cambria Math"/>
                          </a:rPr>
                          <m:t>ln</m:t>
                        </m:r>
                      </m:fName>
                      <m:e>
                        <m:r>
                          <a:rPr lang="en-US" altLang="zh-CN" i="1">
                            <a:latin typeface="Cambria Math"/>
                          </a:rPr>
                          <m:t>𝒙</m:t>
                        </m:r>
                      </m:e>
                    </m:func>
                  </m:oMath>
                </a14:m>
                <a:endParaRPr lang="en-US" altLang="zh-CN" dirty="0" smtClean="0"/>
              </a:p>
              <a:p>
                <a:pPr lvl="1"/>
                <a14:m>
                  <m:oMath xmlns:m="http://schemas.openxmlformats.org/officeDocument/2006/math">
                    <m:nary>
                      <m:nary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CN" i="1">
                            <a:latin typeface="Cambria Math"/>
                          </a:rPr>
                          <m:t>𝟏</m:t>
                        </m:r>
                      </m:sub>
                      <m:sup>
                        <m:r>
                          <a:rPr lang="en-US" altLang="zh-CN" i="1">
                            <a:latin typeface="Cambria Math"/>
                          </a:rPr>
                          <m:t>𝒏</m:t>
                        </m:r>
                      </m:sup>
                      <m:e>
                        <m:func>
                          <m:func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 i="0" smtClean="0">
                                <a:latin typeface="Cambria Math"/>
                              </a:rPr>
                              <m:t>ln</m:t>
                            </m:r>
                          </m:fName>
                          <m:e>
                            <m:r>
                              <a:rPr lang="en-US" altLang="zh-CN" b="1" i="1" smtClean="0">
                                <a:latin typeface="Cambria Math"/>
                              </a:rPr>
                              <m:t>𝒙</m:t>
                            </m:r>
                          </m:e>
                        </m:func>
                        <m:r>
                          <a:rPr lang="en-US" altLang="zh-CN" i="1">
                            <a:latin typeface="Cambria Math"/>
                          </a:rPr>
                          <m:t>𝒅𝒙</m:t>
                        </m:r>
                      </m:e>
                    </m:nary>
                    <m:r>
                      <a:rPr lang="en-US" altLang="zh-CN" b="1" i="1" smtClean="0">
                        <a:latin typeface="Cambria Math"/>
                      </a:rPr>
                      <m:t>=</m:t>
                    </m:r>
                    <m:r>
                      <a:rPr lang="en-US" altLang="zh-CN" b="1" i="1" smtClean="0">
                        <a:latin typeface="Cambria Math"/>
                      </a:rPr>
                      <m:t>𝒏</m:t>
                    </m:r>
                    <m:func>
                      <m:func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/>
                          </a:rPr>
                          <m:t>ln</m:t>
                        </m:r>
                      </m:fName>
                      <m:e>
                        <m:r>
                          <a:rPr lang="en-US" altLang="zh-CN" b="1" i="1" smtClean="0">
                            <a:latin typeface="Cambria Math"/>
                          </a:rPr>
                          <m:t>𝒏</m:t>
                        </m:r>
                      </m:e>
                    </m:func>
                    <m:r>
                      <a:rPr lang="en-US" altLang="zh-CN" b="1" i="1" smtClean="0">
                        <a:latin typeface="Cambria Math"/>
                      </a:rPr>
                      <m:t>−</m:t>
                    </m:r>
                    <m:r>
                      <a:rPr lang="en-US" altLang="zh-CN" b="1" i="1" smtClean="0">
                        <a:latin typeface="Cambria Math"/>
                      </a:rPr>
                      <m:t>𝒏</m:t>
                    </m:r>
                    <m:r>
                      <a:rPr lang="en-US" altLang="zh-CN" b="1" i="1" smtClean="0">
                        <a:latin typeface="Cambria Math"/>
                      </a:rPr>
                      <m:t>+</m:t>
                    </m:r>
                    <m:r>
                      <a:rPr lang="en-US" altLang="zh-CN" b="1" i="1" smtClean="0">
                        <a:latin typeface="Cambria Math"/>
                      </a:rPr>
                      <m:t>𝟏</m:t>
                    </m:r>
                  </m:oMath>
                </a14:m>
                <a:endParaRPr lang="en-US" altLang="zh-CN" dirty="0" smtClean="0"/>
              </a:p>
              <a:p>
                <a:pPr lvl="1"/>
                <a:r>
                  <a:rPr lang="en-US" altLang="zh-CN" dirty="0" smtClean="0"/>
                  <a:t>∴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>
                            <a:latin typeface="Cambria Math"/>
                          </a:rPr>
                          <m:t>l</m:t>
                        </m:r>
                        <m:r>
                          <m:rPr>
                            <m:sty m:val="p"/>
                          </m:rPr>
                          <a:rPr lang="en-US" altLang="zh-CN" b="0">
                            <a:latin typeface="Cambria Math"/>
                          </a:rPr>
                          <m:t>o</m:t>
                        </m:r>
                        <m:r>
                          <m:rPr>
                            <m:sty m:val="p"/>
                          </m:rPr>
                          <a:rPr lang="en-US" altLang="zh-CN">
                            <a:latin typeface="Cambria Math"/>
                          </a:rPr>
                          <m:t>g</m:t>
                        </m:r>
                      </m:fName>
                      <m:e>
                        <m:r>
                          <a:rPr lang="en-US" altLang="zh-CN" i="1">
                            <a:latin typeface="Cambria Math"/>
                          </a:rPr>
                          <m:t>𝒏</m:t>
                        </m:r>
                        <m:r>
                          <a:rPr lang="en-US" altLang="zh-CN" i="1">
                            <a:latin typeface="Cambria Math"/>
                          </a:rPr>
                          <m:t>!</m:t>
                        </m:r>
                      </m:e>
                    </m:func>
                    <m:r>
                      <a:rPr lang="en-US" altLang="zh-CN" b="1" i="1" smtClean="0">
                        <a:latin typeface="Cambria Math"/>
                      </a:rPr>
                      <m:t>&lt;[</m:t>
                    </m:r>
                    <m:d>
                      <m:d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1" i="1" smtClean="0">
                            <a:latin typeface="Cambria Math"/>
                          </a:rPr>
                          <m:t>𝒏</m:t>
                        </m:r>
                        <m:r>
                          <a:rPr lang="en-US" altLang="zh-CN" b="1" i="1" smtClean="0">
                            <a:latin typeface="Cambria Math"/>
                          </a:rPr>
                          <m:t>+</m:t>
                        </m:r>
                        <m:r>
                          <a:rPr lang="en-US" altLang="zh-CN" b="1" i="1" smtClean="0">
                            <a:latin typeface="Cambria Math"/>
                          </a:rPr>
                          <m:t>𝟏</m:t>
                        </m:r>
                      </m:e>
                    </m:d>
                    <m:func>
                      <m:func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1" i="1" smtClean="0">
                                <a:latin typeface="Cambria Math"/>
                              </a:rPr>
                              <m:t>𝒏</m:t>
                            </m:r>
                            <m:r>
                              <a:rPr lang="en-US" altLang="zh-CN" b="1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altLang="zh-CN" b="1" i="1" smtClean="0">
                                <a:latin typeface="Cambria Math"/>
                              </a:rPr>
                              <m:t>𝟏</m:t>
                            </m:r>
                          </m:e>
                        </m:d>
                      </m:e>
                    </m:func>
                    <m:r>
                      <a:rPr lang="en-US" altLang="zh-CN" b="1" i="1" smtClean="0">
                        <a:latin typeface="Cambria Math"/>
                      </a:rPr>
                      <m:t>−</m:t>
                    </m:r>
                    <m:d>
                      <m:d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1" i="1" smtClean="0">
                            <a:latin typeface="Cambria Math"/>
                          </a:rPr>
                          <m:t>𝒏</m:t>
                        </m:r>
                        <m:r>
                          <a:rPr lang="en-US" altLang="zh-CN" b="1" i="1" smtClean="0">
                            <a:latin typeface="Cambria Math"/>
                          </a:rPr>
                          <m:t>+</m:t>
                        </m:r>
                        <m:r>
                          <a:rPr lang="en-US" altLang="zh-CN" b="1" i="1" smtClean="0">
                            <a:latin typeface="Cambria Math"/>
                          </a:rPr>
                          <m:t>𝟏</m:t>
                        </m:r>
                      </m:e>
                    </m:d>
                    <m:r>
                      <a:rPr lang="en-US" altLang="zh-CN" b="1" i="1" smtClean="0">
                        <a:latin typeface="Cambria Math"/>
                      </a:rPr>
                      <m:t>+</m:t>
                    </m:r>
                    <m:r>
                      <a:rPr lang="en-US" altLang="zh-CN" b="1" i="1" smtClean="0">
                        <a:latin typeface="Cambria Math"/>
                      </a:rPr>
                      <m:t>𝟏</m:t>
                    </m:r>
                    <m:r>
                      <a:rPr lang="en-US" altLang="zh-CN" b="1" i="1" smtClean="0">
                        <a:latin typeface="Cambria Math"/>
                      </a:rPr>
                      <m:t>]</m:t>
                    </m:r>
                    <m:func>
                      <m:func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altLang="zh-CN" b="1" i="1" smtClean="0">
                            <a:latin typeface="Cambria Math"/>
                          </a:rPr>
                          <m:t>𝒆</m:t>
                        </m:r>
                      </m:e>
                    </m:func>
                  </m:oMath>
                </a14:m>
                <a:endParaRPr lang="en-US" altLang="zh-CN" dirty="0" smtClean="0"/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i="0" smtClean="0">
                            <a:latin typeface="Cambria Math"/>
                          </a:rPr>
                          <m:t>l</m:t>
                        </m:r>
                        <m:r>
                          <m:rPr>
                            <m:sty m:val="p"/>
                          </m:rPr>
                          <a:rPr lang="en-US" altLang="zh-CN" b="0">
                            <a:latin typeface="Cambria Math"/>
                          </a:rPr>
                          <m:t>o</m:t>
                        </m:r>
                        <m:r>
                          <m:rPr>
                            <m:sty m:val="p"/>
                          </m:rPr>
                          <a:rPr lang="en-US" altLang="zh-CN" i="0" smtClean="0">
                            <a:latin typeface="Cambria Math"/>
                          </a:rPr>
                          <m:t>g</m:t>
                        </m:r>
                      </m:fName>
                      <m:e>
                        <m:r>
                          <a:rPr lang="en-US" altLang="zh-CN" b="1" i="1" smtClean="0">
                            <a:latin typeface="Cambria Math"/>
                          </a:rPr>
                          <m:t>𝒏</m:t>
                        </m:r>
                        <m:r>
                          <a:rPr lang="en-US" altLang="zh-CN" b="1" i="1" smtClean="0">
                            <a:latin typeface="Cambria Math"/>
                          </a:rPr>
                          <m:t>!</m:t>
                        </m:r>
                      </m:e>
                    </m:func>
                    <m:r>
                      <a:rPr lang="en-US" altLang="zh-CN" b="1" i="1" smtClean="0">
                        <a:latin typeface="Cambria Math"/>
                      </a:rPr>
                      <m:t>=</m:t>
                    </m:r>
                    <m:r>
                      <a:rPr lang="zh-CN" altLang="en-US" b="1" i="1" smtClean="0">
                        <a:latin typeface="Cambria Math"/>
                      </a:rPr>
                      <m:t>𝚶</m:t>
                    </m:r>
                    <m:r>
                      <a:rPr lang="en-US" altLang="zh-CN" b="1" i="1" smtClean="0">
                        <a:latin typeface="Cambria Math"/>
                      </a:rPr>
                      <m:t>(</m:t>
                    </m:r>
                    <m:r>
                      <a:rPr lang="en-US" altLang="zh-CN" b="1" i="1" smtClean="0">
                        <a:latin typeface="Cambria Math"/>
                      </a:rPr>
                      <m:t>𝒏</m:t>
                    </m:r>
                    <m:func>
                      <m:func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/>
                          </a:rPr>
                          <m:t>l</m:t>
                        </m:r>
                        <m:r>
                          <m:rPr>
                            <m:sty m:val="p"/>
                          </m:rPr>
                          <a:rPr lang="en-US" altLang="zh-CN" b="0">
                            <a:latin typeface="Cambria Math"/>
                          </a:rPr>
                          <m:t>o</m:t>
                        </m:r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/>
                          </a:rPr>
                          <m:t>g</m:t>
                        </m:r>
                      </m:fName>
                      <m:e>
                        <m:r>
                          <a:rPr lang="en-US" altLang="zh-CN" b="1" i="1" smtClean="0">
                            <a:latin typeface="Cambria Math"/>
                          </a:rPr>
                          <m:t>𝒏</m:t>
                        </m:r>
                      </m:e>
                    </m:func>
                    <m:r>
                      <a:rPr lang="en-US" altLang="zh-CN" b="1" i="1" smtClean="0">
                        <a:latin typeface="Cambria Math"/>
                      </a:rPr>
                      <m:t>)</m:t>
                    </m:r>
                  </m:oMath>
                </a14:m>
                <a:endParaRPr lang="en-US" altLang="zh-CN" dirty="0" smtClean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96" t="-23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48C025-5291-4BF6-8336-4D295967B217}" type="slidenum">
              <a:rPr lang="en-US" altLang="zh-CN" smtClean="0"/>
              <a:pPr>
                <a:defRPr/>
              </a:pPr>
              <a:t>14</a:t>
            </a:fld>
            <a:endParaRPr lang="en-US" altLang="zh-CN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705" y="1229944"/>
            <a:ext cx="4067377" cy="3132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753066" y="5841268"/>
                <a:ext cx="3219856" cy="523220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zh-CN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黑体" pitchFamily="49" charset="-122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sz="2800" b="0" i="0" smtClean="0">
                              <a:solidFill>
                                <a:srgbClr val="C00000"/>
                              </a:solidFill>
                              <a:latin typeface="Cambria Math"/>
                              <a:ea typeface="黑体" pitchFamily="49" charset="-122"/>
                            </a:rPr>
                            <m:t>log</m:t>
                          </m:r>
                        </m:fName>
                        <m:e>
                          <m:r>
                            <a:rPr lang="en-US" altLang="zh-CN" sz="2800" b="1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黑体" pitchFamily="49" charset="-122"/>
                            </a:rPr>
                            <m:t>𝒏</m:t>
                          </m:r>
                          <m:r>
                            <a:rPr lang="en-US" altLang="zh-CN" sz="2800" b="1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黑体" pitchFamily="49" charset="-122"/>
                            </a:rPr>
                            <m:t>!</m:t>
                          </m:r>
                        </m:e>
                      </m:func>
                      <m:r>
                        <a:rPr lang="en-US" altLang="zh-CN" sz="2800" b="1" i="1" smtClean="0">
                          <a:solidFill>
                            <a:srgbClr val="C00000"/>
                          </a:solidFill>
                          <a:latin typeface="Cambria Math"/>
                          <a:ea typeface="黑体" pitchFamily="49" charset="-122"/>
                        </a:rPr>
                        <m:t>=</m:t>
                      </m:r>
                      <m:r>
                        <a:rPr lang="zh-CN" altLang="en-US" sz="2800" b="1" i="1" smtClean="0">
                          <a:solidFill>
                            <a:srgbClr val="C00000"/>
                          </a:solidFill>
                          <a:latin typeface="Cambria Math"/>
                          <a:ea typeface="黑体" pitchFamily="49" charset="-122"/>
                        </a:rPr>
                        <m:t>𝚯</m:t>
                      </m:r>
                      <m:r>
                        <a:rPr lang="en-US" altLang="zh-CN" sz="2800" b="1" i="1" smtClean="0">
                          <a:solidFill>
                            <a:srgbClr val="C00000"/>
                          </a:solidFill>
                          <a:latin typeface="Cambria Math"/>
                          <a:ea typeface="黑体" pitchFamily="49" charset="-122"/>
                        </a:rPr>
                        <m:t>(</m:t>
                      </m:r>
                      <m:r>
                        <a:rPr lang="en-US" altLang="zh-CN" sz="2800" b="1" i="1" smtClean="0">
                          <a:solidFill>
                            <a:srgbClr val="C00000"/>
                          </a:solidFill>
                          <a:latin typeface="Cambria Math"/>
                          <a:ea typeface="黑体" pitchFamily="49" charset="-122"/>
                        </a:rPr>
                        <m:t>𝒏</m:t>
                      </m:r>
                      <m:func>
                        <m:funcPr>
                          <m:ctrlPr>
                            <a:rPr lang="en-US" altLang="zh-CN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黑体" pitchFamily="49" charset="-122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sz="2800" b="0" i="0" smtClean="0">
                              <a:solidFill>
                                <a:srgbClr val="C00000"/>
                              </a:solidFill>
                              <a:latin typeface="Cambria Math"/>
                              <a:ea typeface="黑体" pitchFamily="49" charset="-122"/>
                            </a:rPr>
                            <m:t>log</m:t>
                          </m:r>
                        </m:fName>
                        <m:e>
                          <m:r>
                            <a:rPr lang="en-US" altLang="zh-CN" sz="2800" b="1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黑体" pitchFamily="49" charset="-122"/>
                            </a:rPr>
                            <m:t>𝒏</m:t>
                          </m:r>
                        </m:e>
                      </m:func>
                      <m:r>
                        <a:rPr lang="en-US" altLang="zh-CN" sz="2800" b="1" i="1" smtClean="0">
                          <a:solidFill>
                            <a:srgbClr val="C00000"/>
                          </a:solidFill>
                          <a:latin typeface="Cambria Math"/>
                          <a:ea typeface="黑体" pitchFamily="49" charset="-122"/>
                        </a:rPr>
                        <m:t>)</m:t>
                      </m:r>
                    </m:oMath>
                  </m:oMathPara>
                </a14:m>
                <a:endParaRPr lang="zh-CN" altLang="en-US" sz="2800" b="1" dirty="0" smtClean="0">
                  <a:solidFill>
                    <a:srgbClr val="C00000"/>
                  </a:solidFill>
                  <a:ea typeface="黑体" pitchFamily="49" charset="-122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3066" y="5841268"/>
                <a:ext cx="3219856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5488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和的估计与界限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zh-CN" altLang="en-US" dirty="0" smtClean="0"/>
                  <a:t>求和转换为求积分</a:t>
                </a:r>
                <a:endParaRPr lang="en-US" altLang="zh-CN" dirty="0" smtClean="0"/>
              </a:p>
              <a:p>
                <a:pPr lvl="1"/>
                <a:r>
                  <a:rPr lang="zh-CN" altLang="en-US" dirty="0" smtClean="0"/>
                  <a:t>当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/>
                      </a:rPr>
                      <m:t>𝒇</m:t>
                    </m:r>
                    <m:r>
                      <a:rPr lang="en-US" altLang="zh-CN" b="1" i="1" smtClean="0">
                        <a:latin typeface="Cambria Math"/>
                      </a:rPr>
                      <m:t>(</m:t>
                    </m:r>
                    <m:r>
                      <a:rPr lang="en-US" altLang="zh-CN" b="1" i="1" smtClean="0">
                        <a:latin typeface="Cambria Math"/>
                      </a:rPr>
                      <m:t>𝒙</m:t>
                    </m:r>
                    <m:r>
                      <a:rPr lang="en-US" altLang="zh-CN" b="1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zh-CN" altLang="en-US" dirty="0" smtClean="0"/>
                  <a:t>单调递增时，有</a:t>
                </a:r>
                <a:endParaRPr lang="en-US" altLang="zh-CN" dirty="0" smtClean="0"/>
              </a:p>
              <a:p>
                <a:pPr lvl="1"/>
                <a14:m>
                  <m:oMath xmlns:m="http://schemas.openxmlformats.org/officeDocument/2006/math">
                    <m:nary>
                      <m:nary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CN" b="1" i="1" smtClean="0">
                            <a:latin typeface="Cambria Math"/>
                          </a:rPr>
                          <m:t>𝒎</m:t>
                        </m:r>
                        <m:r>
                          <a:rPr lang="en-US" altLang="zh-CN" b="1" i="1" smtClean="0">
                            <a:latin typeface="Cambria Math"/>
                          </a:rPr>
                          <m:t>−</m:t>
                        </m:r>
                        <m:r>
                          <a:rPr lang="en-US" altLang="zh-CN" b="1" i="1" smtClean="0">
                            <a:latin typeface="Cambria Math"/>
                          </a:rPr>
                          <m:t>𝟏</m:t>
                        </m:r>
                      </m:sub>
                      <m:sup>
                        <m:r>
                          <a:rPr lang="en-US" altLang="zh-CN" b="1" i="1" smtClean="0">
                            <a:latin typeface="Cambria Math"/>
                          </a:rPr>
                          <m:t>𝒏</m:t>
                        </m:r>
                      </m:sup>
                      <m:e>
                        <m:r>
                          <a:rPr lang="en-US" altLang="zh-CN" b="1" i="1" smtClean="0">
                            <a:latin typeface="Cambria Math"/>
                          </a:rPr>
                          <m:t>𝒇</m:t>
                        </m:r>
                        <m:r>
                          <a:rPr lang="en-US" altLang="zh-CN" b="1" i="1" smtClean="0">
                            <a:latin typeface="Cambria Math"/>
                          </a:rPr>
                          <m:t>(</m:t>
                        </m:r>
                        <m:r>
                          <a:rPr lang="en-US" altLang="zh-CN" b="1" i="1" smtClean="0">
                            <a:latin typeface="Cambria Math"/>
                          </a:rPr>
                          <m:t>𝒙</m:t>
                        </m:r>
                        <m:r>
                          <a:rPr lang="en-US" altLang="zh-CN" b="1" i="1" smtClean="0">
                            <a:latin typeface="Cambria Math"/>
                          </a:rPr>
                          <m:t>)</m:t>
                        </m:r>
                      </m:e>
                    </m:nary>
                    <m:r>
                      <a:rPr lang="en-US" altLang="zh-CN" b="1" i="1" smtClean="0">
                        <a:latin typeface="Cambria Math"/>
                      </a:rPr>
                      <m:t>𝒅𝒙</m:t>
                    </m:r>
                    <m:r>
                      <a:rPr lang="en-US" altLang="zh-CN" b="1" i="1" smtClean="0">
                        <a:latin typeface="Cambria Math"/>
                        <a:ea typeface="Cambria Math"/>
                      </a:rPr>
                      <m:t>≤</m:t>
                    </m:r>
                    <m:nary>
                      <m:naryPr>
                        <m:chr m:val="∑"/>
                        <m:ctrlPr>
                          <a:rPr lang="en-US" altLang="zh-CN" b="1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CN" b="1" i="1" smtClean="0">
                            <a:latin typeface="Cambria Math"/>
                            <a:ea typeface="Cambria Math"/>
                          </a:rPr>
                          <m:t>𝒎</m:t>
                        </m:r>
                      </m:sub>
                      <m:sup>
                        <m:r>
                          <a:rPr lang="en-US" altLang="zh-CN" b="1" i="1" smtClean="0">
                            <a:latin typeface="Cambria Math"/>
                            <a:ea typeface="Cambria Math"/>
                          </a:rPr>
                          <m:t>𝒏</m:t>
                        </m:r>
                      </m:sup>
                      <m:e>
                        <m:r>
                          <a:rPr lang="en-US" altLang="zh-CN" b="1" i="1" smtClean="0">
                            <a:latin typeface="Cambria Math"/>
                            <a:ea typeface="Cambria Math"/>
                          </a:rPr>
                          <m:t>𝒇</m:t>
                        </m:r>
                        <m:r>
                          <a:rPr lang="en-US" altLang="zh-CN" b="1" i="1" smtClean="0"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en-US" altLang="zh-CN" b="1" i="1" smtClean="0">
                            <a:latin typeface="Cambria Math"/>
                            <a:ea typeface="Cambria Math"/>
                          </a:rPr>
                          <m:t>𝒙</m:t>
                        </m:r>
                        <m:r>
                          <a:rPr lang="en-US" altLang="zh-CN" b="1" i="1" smtClean="0">
                            <a:latin typeface="Cambria Math"/>
                            <a:ea typeface="Cambria Math"/>
                          </a:rPr>
                          <m:t>)</m:t>
                        </m:r>
                      </m:e>
                    </m:nary>
                    <m:r>
                      <a:rPr lang="en-US" altLang="zh-CN" b="1" i="1" smtClean="0">
                        <a:latin typeface="Cambria Math"/>
                        <a:ea typeface="Cambria Math"/>
                      </a:rPr>
                      <m:t>≤</m:t>
                    </m:r>
                    <m:nary>
                      <m:naryPr>
                        <m:limLoc m:val="undOvr"/>
                        <m:ctrlPr>
                          <a:rPr lang="en-US" altLang="zh-CN" b="1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en-US" altLang="zh-CN" b="1" i="1" smtClean="0">
                            <a:latin typeface="Cambria Math"/>
                            <a:ea typeface="Cambria Math"/>
                          </a:rPr>
                          <m:t>𝒎</m:t>
                        </m:r>
                      </m:sub>
                      <m:sup>
                        <m:r>
                          <a:rPr lang="en-US" altLang="zh-CN" b="1" i="1" smtClean="0">
                            <a:latin typeface="Cambria Math"/>
                            <a:ea typeface="Cambria Math"/>
                          </a:rPr>
                          <m:t>𝒏</m:t>
                        </m:r>
                        <m:r>
                          <a:rPr lang="en-US" altLang="zh-CN" b="1" i="1" smtClean="0"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US" altLang="zh-CN" b="1" i="1" smtClean="0">
                            <a:latin typeface="Cambria Math"/>
                            <a:ea typeface="Cambria Math"/>
                          </a:rPr>
                          <m:t>𝟏</m:t>
                        </m:r>
                      </m:sup>
                      <m:e>
                        <m:r>
                          <a:rPr lang="en-US" altLang="zh-CN" b="1" i="1" smtClean="0">
                            <a:latin typeface="Cambria Math"/>
                            <a:ea typeface="Cambria Math"/>
                          </a:rPr>
                          <m:t>𝒇</m:t>
                        </m:r>
                        <m:r>
                          <a:rPr lang="en-US" altLang="zh-CN" b="1" i="1" smtClean="0"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en-US" altLang="zh-CN" b="1" i="1" smtClean="0">
                            <a:latin typeface="Cambria Math"/>
                            <a:ea typeface="Cambria Math"/>
                          </a:rPr>
                          <m:t>𝒙</m:t>
                        </m:r>
                        <m:r>
                          <a:rPr lang="en-US" altLang="zh-CN" b="1" i="1" smtClean="0">
                            <a:latin typeface="Cambria Math"/>
                            <a:ea typeface="Cambria Math"/>
                          </a:rPr>
                          <m:t>)</m:t>
                        </m:r>
                      </m:e>
                    </m:nary>
                    <m:r>
                      <a:rPr lang="en-US" altLang="zh-CN" b="1" i="1" smtClean="0">
                        <a:latin typeface="Cambria Math"/>
                        <a:ea typeface="Cambria Math"/>
                      </a:rPr>
                      <m:t>𝒅𝒙</m:t>
                    </m:r>
                  </m:oMath>
                </a14:m>
                <a:endParaRPr lang="en-US" altLang="zh-CN" i="1" dirty="0" smtClean="0">
                  <a:latin typeface="Cambria Math"/>
                </a:endParaRPr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96" t="-23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48C025-5291-4BF6-8336-4D295967B217}" type="slidenum">
              <a:rPr lang="en-US" altLang="zh-CN" smtClean="0"/>
              <a:pPr>
                <a:defRPr/>
              </a:pPr>
              <a:t>15</a:t>
            </a:fld>
            <a:endParaRPr lang="en-US" altLang="zh-CN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7111" y="3553026"/>
            <a:ext cx="4067377" cy="3132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16" y="3537012"/>
            <a:ext cx="4067376" cy="31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826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和的估计与界限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zh-CN" altLang="en-US" dirty="0" smtClean="0"/>
                  <a:t>求和转换为求积分</a:t>
                </a:r>
                <a:endParaRPr lang="en-US" altLang="zh-CN" dirty="0" smtClean="0"/>
              </a:p>
              <a:p>
                <a:pPr lvl="1"/>
                <a:r>
                  <a:rPr lang="zh-CN" altLang="en-US" dirty="0" smtClean="0"/>
                  <a:t>类似地，当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/>
                      </a:rPr>
                      <m:t>𝒇</m:t>
                    </m:r>
                    <m:r>
                      <a:rPr lang="en-US" altLang="zh-CN" b="1" i="1" smtClean="0">
                        <a:latin typeface="Cambria Math"/>
                      </a:rPr>
                      <m:t>(</m:t>
                    </m:r>
                    <m:r>
                      <a:rPr lang="en-US" altLang="zh-CN" b="1" i="1" smtClean="0">
                        <a:latin typeface="Cambria Math"/>
                      </a:rPr>
                      <m:t>𝒙</m:t>
                    </m:r>
                    <m:r>
                      <a:rPr lang="en-US" altLang="zh-CN" b="1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zh-CN" altLang="en-US" dirty="0" smtClean="0"/>
                  <a:t>单调递减时，有</a:t>
                </a:r>
                <a:endParaRPr lang="en-US" altLang="zh-CN" dirty="0" smtClean="0"/>
              </a:p>
              <a:p>
                <a:pPr lvl="1"/>
                <a14:m>
                  <m:oMath xmlns:m="http://schemas.openxmlformats.org/officeDocument/2006/math">
                    <m:nary>
                      <m:nary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CN" b="1" i="1" smtClean="0">
                            <a:latin typeface="Cambria Math"/>
                          </a:rPr>
                          <m:t>𝒎</m:t>
                        </m:r>
                      </m:sub>
                      <m:sup>
                        <m:r>
                          <a:rPr lang="en-US" altLang="zh-CN" b="1" i="1" smtClean="0">
                            <a:latin typeface="Cambria Math"/>
                          </a:rPr>
                          <m:t>𝒏</m:t>
                        </m:r>
                        <m:r>
                          <a:rPr lang="en-US" altLang="zh-CN" b="1" i="1" smtClean="0">
                            <a:latin typeface="Cambria Math"/>
                          </a:rPr>
                          <m:t>+</m:t>
                        </m:r>
                        <m:r>
                          <a:rPr lang="en-US" altLang="zh-CN" b="1" i="1" smtClean="0">
                            <a:latin typeface="Cambria Math"/>
                          </a:rPr>
                          <m:t>𝟏</m:t>
                        </m:r>
                      </m:sup>
                      <m:e>
                        <m:r>
                          <a:rPr lang="en-US" altLang="zh-CN" b="1" i="1" smtClean="0">
                            <a:latin typeface="Cambria Math"/>
                          </a:rPr>
                          <m:t>𝒇</m:t>
                        </m:r>
                        <m:r>
                          <a:rPr lang="en-US" altLang="zh-CN" b="1" i="1" smtClean="0">
                            <a:latin typeface="Cambria Math"/>
                          </a:rPr>
                          <m:t>(</m:t>
                        </m:r>
                        <m:r>
                          <a:rPr lang="en-US" altLang="zh-CN" b="1" i="1" smtClean="0">
                            <a:latin typeface="Cambria Math"/>
                          </a:rPr>
                          <m:t>𝒙</m:t>
                        </m:r>
                        <m:r>
                          <a:rPr lang="en-US" altLang="zh-CN" b="1" i="1" smtClean="0">
                            <a:latin typeface="Cambria Math"/>
                          </a:rPr>
                          <m:t>)</m:t>
                        </m:r>
                      </m:e>
                    </m:nary>
                    <m:r>
                      <a:rPr lang="en-US" altLang="zh-CN" b="1" i="1" smtClean="0">
                        <a:latin typeface="Cambria Math"/>
                      </a:rPr>
                      <m:t>𝒅𝒙</m:t>
                    </m:r>
                    <m:r>
                      <a:rPr lang="en-US" altLang="zh-CN" b="1" i="1" smtClean="0">
                        <a:latin typeface="Cambria Math"/>
                        <a:ea typeface="Cambria Math"/>
                      </a:rPr>
                      <m:t>≤</m:t>
                    </m:r>
                    <m:nary>
                      <m:naryPr>
                        <m:chr m:val="∑"/>
                        <m:ctrlPr>
                          <a:rPr lang="en-US" altLang="zh-CN" b="1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CN" b="1" i="1" smtClean="0">
                            <a:latin typeface="Cambria Math"/>
                            <a:ea typeface="Cambria Math"/>
                          </a:rPr>
                          <m:t>𝒎</m:t>
                        </m:r>
                      </m:sub>
                      <m:sup>
                        <m:r>
                          <a:rPr lang="en-US" altLang="zh-CN" b="1" i="1" smtClean="0">
                            <a:latin typeface="Cambria Math"/>
                            <a:ea typeface="Cambria Math"/>
                          </a:rPr>
                          <m:t>𝒏</m:t>
                        </m:r>
                      </m:sup>
                      <m:e>
                        <m:r>
                          <a:rPr lang="en-US" altLang="zh-CN" b="1" i="1" smtClean="0">
                            <a:latin typeface="Cambria Math"/>
                            <a:ea typeface="Cambria Math"/>
                          </a:rPr>
                          <m:t>𝒇</m:t>
                        </m:r>
                        <m:r>
                          <a:rPr lang="en-US" altLang="zh-CN" b="1" i="1" smtClean="0"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en-US" altLang="zh-CN" b="1" i="1" smtClean="0">
                            <a:latin typeface="Cambria Math"/>
                            <a:ea typeface="Cambria Math"/>
                          </a:rPr>
                          <m:t>𝒙</m:t>
                        </m:r>
                        <m:r>
                          <a:rPr lang="en-US" altLang="zh-CN" b="1" i="1" smtClean="0">
                            <a:latin typeface="Cambria Math"/>
                            <a:ea typeface="Cambria Math"/>
                          </a:rPr>
                          <m:t>)</m:t>
                        </m:r>
                      </m:e>
                    </m:nary>
                    <m:r>
                      <a:rPr lang="en-US" altLang="zh-CN" b="1" i="1" smtClean="0">
                        <a:latin typeface="Cambria Math"/>
                        <a:ea typeface="Cambria Math"/>
                      </a:rPr>
                      <m:t>≤</m:t>
                    </m:r>
                    <m:nary>
                      <m:naryPr>
                        <m:limLoc m:val="undOvr"/>
                        <m:ctrlPr>
                          <a:rPr lang="en-US" altLang="zh-CN" b="1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en-US" altLang="zh-CN" b="1" i="1" smtClean="0">
                            <a:latin typeface="Cambria Math"/>
                            <a:ea typeface="Cambria Math"/>
                          </a:rPr>
                          <m:t>𝒎</m:t>
                        </m:r>
                        <m:r>
                          <a:rPr lang="en-US" altLang="zh-CN" b="1" i="1" smtClean="0"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altLang="zh-CN" b="1" i="1" smtClean="0">
                            <a:latin typeface="Cambria Math"/>
                            <a:ea typeface="Cambria Math"/>
                          </a:rPr>
                          <m:t>𝟏</m:t>
                        </m:r>
                      </m:sub>
                      <m:sup>
                        <m:r>
                          <a:rPr lang="en-US" altLang="zh-CN" b="1" i="1" smtClean="0">
                            <a:latin typeface="Cambria Math"/>
                            <a:ea typeface="Cambria Math"/>
                          </a:rPr>
                          <m:t>𝒏</m:t>
                        </m:r>
                      </m:sup>
                      <m:e>
                        <m:r>
                          <a:rPr lang="en-US" altLang="zh-CN" b="1" i="1" smtClean="0">
                            <a:latin typeface="Cambria Math"/>
                            <a:ea typeface="Cambria Math"/>
                          </a:rPr>
                          <m:t>𝒇</m:t>
                        </m:r>
                        <m:r>
                          <a:rPr lang="en-US" altLang="zh-CN" b="1" i="1" smtClean="0"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en-US" altLang="zh-CN" b="1" i="1" smtClean="0">
                            <a:latin typeface="Cambria Math"/>
                            <a:ea typeface="Cambria Math"/>
                          </a:rPr>
                          <m:t>𝒙</m:t>
                        </m:r>
                        <m:r>
                          <a:rPr lang="en-US" altLang="zh-CN" b="1" i="1" smtClean="0">
                            <a:latin typeface="Cambria Math"/>
                            <a:ea typeface="Cambria Math"/>
                          </a:rPr>
                          <m:t>)</m:t>
                        </m:r>
                      </m:e>
                    </m:nary>
                    <m:r>
                      <a:rPr lang="en-US" altLang="zh-CN" b="1" i="1" smtClean="0">
                        <a:latin typeface="Cambria Math"/>
                        <a:ea typeface="Cambria Math"/>
                      </a:rPr>
                      <m:t>𝒅𝒙</m:t>
                    </m:r>
                  </m:oMath>
                </a14:m>
                <a:endParaRPr lang="en-US" altLang="zh-CN" i="1" dirty="0" smtClean="0">
                  <a:latin typeface="Cambria Math"/>
                </a:endParaRPr>
              </a:p>
              <a:p>
                <a:pPr lvl="1"/>
                <a:r>
                  <a:rPr lang="zh-CN" altLang="en-US" dirty="0" smtClean="0"/>
                  <a:t>例如：</a:t>
                </a:r>
                <a:endParaRPr lang="en-US" altLang="zh-CN" i="1" dirty="0" smtClean="0">
                  <a:latin typeface="Cambria Math"/>
                </a:endParaRPr>
              </a:p>
              <a:p>
                <a:pPr lvl="2"/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CN" i="1">
                            <a:latin typeface="Cambria Math"/>
                          </a:rPr>
                          <m:t>𝒊</m:t>
                        </m:r>
                        <m:r>
                          <a:rPr lang="en-US" altLang="zh-CN" i="1">
                            <a:latin typeface="Cambria Math"/>
                          </a:rPr>
                          <m:t>=</m:t>
                        </m:r>
                        <m:r>
                          <a:rPr lang="en-US" altLang="zh-CN" i="1">
                            <a:latin typeface="Cambria Math"/>
                          </a:rPr>
                          <m:t>𝟏</m:t>
                        </m:r>
                      </m:sub>
                      <m:sup>
                        <m:r>
                          <a:rPr lang="en-US" altLang="zh-CN" i="1">
                            <a:latin typeface="Cambria Math"/>
                          </a:rPr>
                          <m:t>𝒏</m:t>
                        </m:r>
                      </m:sup>
                      <m:e>
                        <m:f>
                          <m:f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i="1"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i="1">
                                <a:latin typeface="Cambria Math"/>
                              </a:rPr>
                              <m:t>𝒊</m:t>
                            </m:r>
                          </m:den>
                        </m:f>
                      </m:e>
                    </m:nary>
                    <m:r>
                      <a:rPr lang="en-US" altLang="zh-CN" b="1" i="1" smtClean="0">
                        <a:latin typeface="Cambria Math"/>
                      </a:rPr>
                      <m:t>=</m:t>
                    </m:r>
                    <m:r>
                      <a:rPr lang="en-US" altLang="zh-CN" b="1" i="1" smtClean="0">
                        <a:latin typeface="Cambria Math"/>
                      </a:rPr>
                      <m:t>𝟏</m:t>
                    </m:r>
                    <m:r>
                      <a:rPr lang="en-US" altLang="zh-CN" b="1" i="1" smtClean="0">
                        <a:latin typeface="Cambria Math"/>
                      </a:rPr>
                      <m:t>+</m:t>
                    </m:r>
                    <m:nary>
                      <m:naryPr>
                        <m:chr m:val="∑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CN" i="1">
                            <a:latin typeface="Cambria Math"/>
                          </a:rPr>
                          <m:t>𝒊</m:t>
                        </m:r>
                        <m:r>
                          <a:rPr lang="en-US" altLang="zh-CN" i="1">
                            <a:latin typeface="Cambria Math"/>
                          </a:rPr>
                          <m:t>=</m:t>
                        </m:r>
                        <m:r>
                          <a:rPr lang="en-US" altLang="zh-CN" b="1" i="1" smtClean="0">
                            <a:latin typeface="Cambria Math"/>
                          </a:rPr>
                          <m:t>𝟐</m:t>
                        </m:r>
                      </m:sub>
                      <m:sup>
                        <m:r>
                          <a:rPr lang="en-US" altLang="zh-CN" i="1">
                            <a:latin typeface="Cambria Math"/>
                          </a:rPr>
                          <m:t>𝒏</m:t>
                        </m:r>
                      </m:sup>
                      <m:e>
                        <m:f>
                          <m:f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i="1"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i="1">
                                <a:latin typeface="Cambria Math"/>
                              </a:rPr>
                              <m:t>𝒊</m:t>
                            </m:r>
                          </m:den>
                        </m:f>
                      </m:e>
                    </m:nary>
                    <m:r>
                      <a:rPr lang="en-US" altLang="zh-CN" i="1">
                        <a:latin typeface="Cambria Math"/>
                      </a:rPr>
                      <m:t>&lt;</m:t>
                    </m:r>
                    <m:r>
                      <a:rPr lang="en-US" altLang="zh-CN" b="1" i="1" smtClean="0">
                        <a:latin typeface="Cambria Math"/>
                      </a:rPr>
                      <m:t>𝟏</m:t>
                    </m:r>
                    <m:r>
                      <a:rPr lang="en-US" altLang="zh-CN" b="1" i="1" smtClean="0">
                        <a:latin typeface="Cambria Math"/>
                      </a:rPr>
                      <m:t>+</m:t>
                    </m:r>
                    <m:nary>
                      <m:nary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CN" b="1" i="1" smtClean="0">
                            <a:latin typeface="Cambria Math"/>
                          </a:rPr>
                          <m:t>𝟏</m:t>
                        </m:r>
                      </m:sub>
                      <m:sup>
                        <m:r>
                          <a:rPr lang="en-US" altLang="zh-CN" b="1" i="1" smtClean="0">
                            <a:latin typeface="Cambria Math"/>
                          </a:rPr>
                          <m:t>𝒏</m:t>
                        </m:r>
                      </m:sup>
                      <m:e>
                        <m:f>
                          <m:fPr>
                            <m:ctrlP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b="1" i="1" smtClean="0">
                                <a:latin typeface="Cambria Math"/>
                              </a:rPr>
                              <m:t>𝒅𝒙</m:t>
                            </m:r>
                          </m:num>
                          <m:den>
                            <m:r>
                              <a:rPr lang="en-US" altLang="zh-CN" b="1" i="1" smtClean="0">
                                <a:latin typeface="Cambria Math"/>
                              </a:rPr>
                              <m:t>𝒙</m:t>
                            </m:r>
                          </m:den>
                        </m:f>
                      </m:e>
                    </m:nary>
                    <m:r>
                      <a:rPr lang="en-US" altLang="zh-CN" b="1" i="1" smtClean="0">
                        <a:latin typeface="Cambria Math"/>
                      </a:rPr>
                      <m:t>=</m:t>
                    </m:r>
                    <m:r>
                      <a:rPr lang="en-US" altLang="zh-CN" i="1" dirty="0">
                        <a:latin typeface="Cambria Math"/>
                      </a:rPr>
                      <m:t>𝟏</m:t>
                    </m:r>
                    <m:r>
                      <a:rPr lang="en-US" altLang="zh-CN" i="1" dirty="0">
                        <a:latin typeface="Cambria Math"/>
                      </a:rPr>
                      <m:t>+</m:t>
                    </m:r>
                    <m:r>
                      <m:rPr>
                        <m:sty m:val="p"/>
                      </m:rPr>
                      <a:rPr lang="en-US" altLang="zh-CN" b="0" i="1" dirty="0" err="1">
                        <a:latin typeface="Cambria Math"/>
                      </a:rPr>
                      <m:t>ln</m:t>
                    </m:r>
                    <m:r>
                      <a:rPr lang="en-US" altLang="zh-CN" i="1" dirty="0" err="1">
                        <a:latin typeface="Cambria Math"/>
                      </a:rPr>
                      <m:t>⁡</m:t>
                    </m:r>
                    <m:r>
                      <a:rPr lang="en-US" altLang="zh-CN" i="1" dirty="0" err="1">
                        <a:latin typeface="Cambria Math"/>
                      </a:rPr>
                      <m:t>𝒏</m:t>
                    </m:r>
                  </m:oMath>
                </a14:m>
                <a:endParaRPr lang="en-US" altLang="zh-CN" dirty="0"/>
              </a:p>
              <a:p>
                <a:pPr lvl="2"/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CN" i="1">
                            <a:latin typeface="Cambria Math"/>
                          </a:rPr>
                          <m:t>𝒊</m:t>
                        </m:r>
                        <m:r>
                          <a:rPr lang="en-US" altLang="zh-CN" i="1">
                            <a:latin typeface="Cambria Math"/>
                          </a:rPr>
                          <m:t>=</m:t>
                        </m:r>
                        <m:r>
                          <a:rPr lang="en-US" altLang="zh-CN" i="1">
                            <a:latin typeface="Cambria Math"/>
                          </a:rPr>
                          <m:t>𝟏</m:t>
                        </m:r>
                      </m:sub>
                      <m:sup>
                        <m:r>
                          <a:rPr lang="en-US" altLang="zh-CN" i="1">
                            <a:latin typeface="Cambria Math"/>
                          </a:rPr>
                          <m:t>𝒏</m:t>
                        </m:r>
                      </m:sup>
                      <m:e>
                        <m:f>
                          <m:f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i="1"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i="1">
                                <a:latin typeface="Cambria Math"/>
                              </a:rPr>
                              <m:t>𝒊</m:t>
                            </m:r>
                          </m:den>
                        </m:f>
                      </m:e>
                    </m:nary>
                    <m:r>
                      <a:rPr lang="en-US" altLang="zh-CN" i="1">
                        <a:latin typeface="Cambria Math"/>
                      </a:rPr>
                      <m:t>&gt;</m:t>
                    </m:r>
                    <m:nary>
                      <m:nary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CN" i="1">
                            <a:latin typeface="Cambria Math"/>
                          </a:rPr>
                          <m:t>𝟏</m:t>
                        </m:r>
                      </m:sub>
                      <m:sup>
                        <m:r>
                          <a:rPr lang="en-US" altLang="zh-CN" i="1">
                            <a:latin typeface="Cambria Math"/>
                          </a:rPr>
                          <m:t>𝒏</m:t>
                        </m:r>
                        <m:r>
                          <a:rPr lang="en-US" altLang="zh-CN" b="1" i="1" smtClean="0">
                            <a:latin typeface="Cambria Math"/>
                          </a:rPr>
                          <m:t>+</m:t>
                        </m:r>
                        <m:r>
                          <a:rPr lang="en-US" altLang="zh-CN" b="1" i="1" smtClean="0">
                            <a:latin typeface="Cambria Math"/>
                          </a:rPr>
                          <m:t>𝟏</m:t>
                        </m:r>
                      </m:sup>
                      <m:e>
                        <m:f>
                          <m:f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b="1" i="1" smtClean="0">
                                <a:latin typeface="Cambria Math"/>
                              </a:rPr>
                              <m:t>𝒅𝒙</m:t>
                            </m:r>
                          </m:num>
                          <m:den>
                            <m:r>
                              <a:rPr lang="en-US" altLang="zh-CN" i="1">
                                <a:latin typeface="Cambria Math"/>
                              </a:rPr>
                              <m:t>𝒙</m:t>
                            </m:r>
                          </m:den>
                        </m:f>
                      </m:e>
                    </m:nary>
                    <m:r>
                      <a:rPr lang="en-US" altLang="zh-CN" b="1" i="1" smtClean="0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b="0">
                            <a:latin typeface="Cambria Math"/>
                          </a:rPr>
                          <m:t>ln</m:t>
                        </m:r>
                      </m:fName>
                      <m:e>
                        <m:r>
                          <a:rPr lang="en-US" altLang="zh-CN" b="0" i="1">
                            <a:latin typeface="Cambria Math"/>
                          </a:rPr>
                          <m:t>(</m:t>
                        </m:r>
                        <m:r>
                          <a:rPr lang="en-US" altLang="zh-CN" i="1">
                            <a:latin typeface="Cambria Math"/>
                          </a:rPr>
                          <m:t>𝒏</m:t>
                        </m:r>
                        <m:r>
                          <a:rPr lang="en-US" altLang="zh-CN" i="1">
                            <a:latin typeface="Cambria Math"/>
                          </a:rPr>
                          <m:t>+</m:t>
                        </m:r>
                        <m:r>
                          <a:rPr lang="en-US" altLang="zh-CN" i="1">
                            <a:latin typeface="Cambria Math"/>
                          </a:rPr>
                          <m:t>𝟏</m:t>
                        </m:r>
                        <m:r>
                          <a:rPr lang="en-US" altLang="zh-CN" i="1">
                            <a:latin typeface="Cambria Math"/>
                          </a:rPr>
                          <m:t>)</m:t>
                        </m:r>
                      </m:e>
                    </m:func>
                  </m:oMath>
                </a14:m>
                <a:endParaRPr lang="en-US" altLang="zh-CN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96" t="-23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48C025-5291-4BF6-8336-4D295967B217}" type="slidenum">
              <a:rPr lang="en-US" altLang="zh-CN" smtClean="0"/>
              <a:pPr>
                <a:defRPr/>
              </a:pPr>
              <a:t>16</a:t>
            </a:fld>
            <a:endParaRPr lang="en-US" altLang="zh-CN" dirty="0"/>
          </a:p>
        </p:txBody>
      </p:sp>
      <p:pic>
        <p:nvPicPr>
          <p:cNvPr id="1026" name="Picture 2" descr="D:\360云盘\课件_算法设计与分析\imges\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905164"/>
            <a:ext cx="235604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360云盘\课件_算法设计与分析\imges\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4093" y="4905164"/>
            <a:ext cx="2356039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1092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递归方程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95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zh-CN" altLang="en-US" dirty="0" smtClean="0">
                    <a:latin typeface="Arial" charset="0"/>
                    <a:ea typeface="黑体" pitchFamily="2" charset="-122"/>
                  </a:rPr>
                  <a:t>例：</a:t>
                </a:r>
                <a:r>
                  <a:rPr lang="en-US" altLang="zh-CN" dirty="0">
                    <a:latin typeface="Arial" charset="0"/>
                    <a:ea typeface="黑体" pitchFamily="2" charset="-122"/>
                  </a:rPr>
                  <a:t> Merge-sort</a:t>
                </a:r>
                <a:r>
                  <a:rPr lang="zh-CN" altLang="en-US" dirty="0">
                    <a:latin typeface="Arial" charset="0"/>
                    <a:ea typeface="黑体" pitchFamily="2" charset="-122"/>
                  </a:rPr>
                  <a:t>排序算法的复杂性</a:t>
                </a:r>
                <a:r>
                  <a:rPr lang="zh-CN" altLang="en-US" dirty="0" smtClean="0">
                    <a:latin typeface="Arial" charset="0"/>
                    <a:ea typeface="黑体" pitchFamily="2" charset="-122"/>
                  </a:rPr>
                  <a:t>方程</a:t>
                </a:r>
                <a:endParaRPr lang="en-US" altLang="zh-CN" dirty="0" smtClean="0">
                  <a:latin typeface="Arial" charset="0"/>
                  <a:ea typeface="黑体" pitchFamily="2" charset="-122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𝑻</m:t>
                    </m:r>
                    <m:d>
                      <m:dPr>
                        <m:ctrlPr>
                          <a:rPr lang="en-US" altLang="zh-CN" b="1" i="1" smtClean="0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dPr>
                      <m:e>
                        <m:r>
                          <a:rPr lang="en-US" altLang="zh-CN" b="1" i="1" smtClean="0">
                            <a:latin typeface="Cambria Math"/>
                            <a:ea typeface="黑体" pitchFamily="2" charset="-122"/>
                          </a:rPr>
                          <m:t>𝒏</m:t>
                        </m:r>
                      </m:e>
                    </m:d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altLang="zh-CN" i="1" smtClean="0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eqArrPr>
                          <m:e>
                            <m:r>
                              <a:rPr lang="zh-CN" altLang="en-US" i="1" smtClean="0">
                                <a:latin typeface="Cambria Math"/>
                                <a:ea typeface="黑体" pitchFamily="2" charset="-122"/>
                              </a:rPr>
                              <m:t>𝚯</m:t>
                            </m:r>
                            <m:d>
                              <m:dPr>
                                <m:ctrlPr>
                                  <a:rPr lang="en-US" altLang="zh-CN" b="1" i="1" smtClean="0">
                                    <a:latin typeface="Cambria Math" panose="02040503050406030204" pitchFamily="18" charset="0"/>
                                    <a:ea typeface="黑体" pitchFamily="2" charset="-122"/>
                                  </a:rPr>
                                </m:ctrlPr>
                              </m:dPr>
                              <m:e>
                                <m:r>
                                  <a:rPr lang="en-US" altLang="zh-CN" b="1" i="1" smtClean="0">
                                    <a:latin typeface="Cambria Math"/>
                                    <a:ea typeface="黑体" pitchFamily="2" charset="-122"/>
                                  </a:rPr>
                                  <m:t>𝟏</m:t>
                                </m:r>
                              </m:e>
                            </m:d>
                            <m:r>
                              <a:rPr lang="en-US" altLang="zh-CN" b="1" i="1" smtClean="0">
                                <a:latin typeface="Cambria Math"/>
                                <a:ea typeface="黑体" pitchFamily="2" charset="-122"/>
                              </a:rPr>
                              <m:t>,                                       </m:t>
                            </m:r>
                            <m:r>
                              <a:rPr lang="en-US" altLang="zh-CN" b="1" i="1" smtClean="0">
                                <a:latin typeface="Cambria Math"/>
                                <a:ea typeface="黑体" pitchFamily="2" charset="-122"/>
                              </a:rPr>
                              <m:t>𝒏</m:t>
                            </m:r>
                            <m:r>
                              <a:rPr lang="en-US" altLang="zh-CN" b="1" i="1" smtClean="0">
                                <a:latin typeface="Cambria Math"/>
                                <a:ea typeface="黑体" pitchFamily="2" charset="-122"/>
                              </a:rPr>
                              <m:t>=</m:t>
                            </m:r>
                            <m:r>
                              <a:rPr lang="en-US" altLang="zh-CN" b="1" i="1" smtClean="0">
                                <a:latin typeface="Cambria Math"/>
                                <a:ea typeface="黑体" pitchFamily="2" charset="-122"/>
                              </a:rPr>
                              <m:t>𝟏</m:t>
                            </m:r>
                          </m:e>
                          <m:e>
                            <m:r>
                              <a:rPr lang="en-US" altLang="zh-CN" b="1" i="1" smtClean="0">
                                <a:latin typeface="Cambria Math"/>
                                <a:ea typeface="黑体" pitchFamily="2" charset="-122"/>
                              </a:rPr>
                              <m:t>𝟐</m:t>
                            </m:r>
                            <m:r>
                              <a:rPr lang="en-US" altLang="zh-CN" b="1" i="1" smtClean="0">
                                <a:latin typeface="Cambria Math"/>
                                <a:ea typeface="黑体" pitchFamily="2" charset="-122"/>
                              </a:rPr>
                              <m:t>𝑻</m:t>
                            </m:r>
                            <m:d>
                              <m:dPr>
                                <m:ctrlPr>
                                  <a:rPr lang="en-US" altLang="zh-CN" b="1" i="1" smtClean="0">
                                    <a:latin typeface="Cambria Math" panose="02040503050406030204" pitchFamily="18" charset="0"/>
                                    <a:ea typeface="黑体" pitchFamily="2" charset="-122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altLang="zh-CN" b="1" i="1" smtClean="0">
                                        <a:latin typeface="Cambria Math" panose="02040503050406030204" pitchFamily="18" charset="0"/>
                                        <a:ea typeface="黑体" pitchFamily="2" charset="-122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CN" b="1" i="1" smtClean="0">
                                        <a:latin typeface="Cambria Math"/>
                                        <a:ea typeface="黑体" pitchFamily="2" charset="-122"/>
                                      </a:rPr>
                                      <m:t>𝒏</m:t>
                                    </m:r>
                                  </m:num>
                                  <m:den>
                                    <m:r>
                                      <a:rPr lang="en-US" altLang="zh-CN" b="1" i="1" smtClean="0">
                                        <a:latin typeface="Cambria Math"/>
                                        <a:ea typeface="黑体" pitchFamily="2" charset="-122"/>
                                      </a:rPr>
                                      <m:t>𝟐</m:t>
                                    </m:r>
                                  </m:den>
                                </m:f>
                              </m:e>
                            </m:d>
                            <m:r>
                              <a:rPr lang="en-US" altLang="zh-CN" b="1" i="1" smtClean="0">
                                <a:latin typeface="Cambria Math"/>
                                <a:ea typeface="黑体" pitchFamily="2" charset="-122"/>
                              </a:rPr>
                              <m:t>+</m:t>
                            </m:r>
                            <m:r>
                              <a:rPr lang="zh-CN" altLang="en-US" b="1" i="1" smtClean="0">
                                <a:latin typeface="Cambria Math"/>
                                <a:ea typeface="黑体" pitchFamily="2" charset="-122"/>
                              </a:rPr>
                              <m:t>𝚯</m:t>
                            </m:r>
                            <m:d>
                              <m:dPr>
                                <m:ctrlPr>
                                  <a:rPr lang="en-US" altLang="zh-CN" b="1" i="1" smtClean="0">
                                    <a:latin typeface="Cambria Math" panose="02040503050406030204" pitchFamily="18" charset="0"/>
                                    <a:ea typeface="黑体" pitchFamily="2" charset="-122"/>
                                  </a:rPr>
                                </m:ctrlPr>
                              </m:dPr>
                              <m:e>
                                <m:r>
                                  <a:rPr lang="en-US" altLang="zh-CN" b="1" i="1" smtClean="0">
                                    <a:latin typeface="Cambria Math"/>
                                    <a:ea typeface="黑体" pitchFamily="2" charset="-122"/>
                                  </a:rPr>
                                  <m:t>𝒏</m:t>
                                </m:r>
                              </m:e>
                            </m:d>
                            <m:r>
                              <a:rPr lang="en-US" altLang="zh-CN" b="1" i="1" smtClean="0">
                                <a:latin typeface="Cambria Math"/>
                                <a:ea typeface="黑体" pitchFamily="2" charset="-122"/>
                              </a:rPr>
                              <m:t>,                     </m:t>
                            </m:r>
                            <m:r>
                              <a:rPr lang="en-US" altLang="zh-CN" b="1" i="1" smtClean="0">
                                <a:latin typeface="Cambria Math"/>
                                <a:ea typeface="黑体" pitchFamily="2" charset="-122"/>
                              </a:rPr>
                              <m:t>𝒏</m:t>
                            </m:r>
                            <m:r>
                              <a:rPr lang="en-US" altLang="zh-CN" b="1" i="1" smtClean="0">
                                <a:latin typeface="Cambria Math"/>
                                <a:ea typeface="黑体" pitchFamily="2" charset="-122"/>
                              </a:rPr>
                              <m:t>&gt;</m:t>
                            </m:r>
                            <m:r>
                              <a:rPr lang="en-US" altLang="zh-CN" b="1" i="1" smtClean="0">
                                <a:latin typeface="Cambria Math"/>
                                <a:ea typeface="黑体" pitchFamily="2" charset="-122"/>
                              </a:rPr>
                              <m:t>𝟏</m:t>
                            </m:r>
                          </m:e>
                        </m:eqArr>
                      </m:e>
                    </m:d>
                  </m:oMath>
                </a14:m>
                <a:endParaRPr lang="en-US" altLang="zh-CN" dirty="0" smtClean="0">
                  <a:latin typeface="Arial" charset="0"/>
                  <a:ea typeface="黑体" pitchFamily="2" charset="-122"/>
                </a:endParaRPr>
              </a:p>
              <a:p>
                <a:pPr lvl="1"/>
                <a:endParaRPr lang="en-US" altLang="zh-CN" dirty="0">
                  <a:latin typeface="Arial" charset="0"/>
                  <a:ea typeface="黑体" pitchFamily="2" charset="-122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zh-CN" altLang="en-US" b="1" i="1" smtClean="0">
                        <a:latin typeface="Cambria Math"/>
                        <a:ea typeface="黑体" pitchFamily="2" charset="-122"/>
                      </a:rPr>
                      <m:t>解：</m:t>
                    </m:r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𝑻</m:t>
                    </m:r>
                    <m:d>
                      <m:dPr>
                        <m:ctrlPr>
                          <a:rPr lang="en-US" altLang="zh-CN" b="1" i="1" smtClean="0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dPr>
                      <m:e>
                        <m:r>
                          <a:rPr lang="en-US" altLang="zh-CN" b="1" i="1" smtClean="0">
                            <a:latin typeface="Cambria Math"/>
                            <a:ea typeface="黑体" pitchFamily="2" charset="-122"/>
                          </a:rPr>
                          <m:t>𝒏</m:t>
                        </m:r>
                      </m:e>
                    </m:d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=</m:t>
                    </m:r>
                    <m:r>
                      <a:rPr lang="zh-CN" altLang="en-US" b="1" i="1" smtClean="0">
                        <a:latin typeface="Cambria Math"/>
                        <a:ea typeface="黑体" pitchFamily="2" charset="-122"/>
                      </a:rPr>
                      <m:t>𝚯</m:t>
                    </m:r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(</m:t>
                    </m:r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𝒏</m:t>
                    </m:r>
                    <m:func>
                      <m:funcPr>
                        <m:ctrlPr>
                          <a:rPr lang="en-US" altLang="zh-CN" b="1" i="1" smtClean="0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/>
                            <a:ea typeface="黑体" pitchFamily="2" charset="-122"/>
                          </a:rPr>
                          <m:t>log</m:t>
                        </m:r>
                      </m:fName>
                      <m:e>
                        <m:r>
                          <a:rPr lang="en-US" altLang="zh-CN" b="1" i="1" smtClean="0">
                            <a:latin typeface="Cambria Math"/>
                            <a:ea typeface="黑体" pitchFamily="2" charset="-122"/>
                          </a:rPr>
                          <m:t>𝒏</m:t>
                        </m:r>
                      </m:e>
                    </m:func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)</m:t>
                    </m:r>
                  </m:oMath>
                </a14:m>
                <a:endParaRPr lang="zh-CN" altLang="en-US" dirty="0">
                  <a:latin typeface="Arial" charset="0"/>
                  <a:ea typeface="黑体" pitchFamily="2" charset="-122"/>
                </a:endParaRPr>
              </a:p>
            </p:txBody>
          </p:sp>
        </mc:Choice>
        <mc:Fallback xmlns="">
          <p:sp>
            <p:nvSpPr>
              <p:cNvPr id="8195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96" t="-23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96" name="灯片编号占位符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CF84EC63-10EB-4EE3-BD7E-0F3F2F7FF479}" type="slidenum">
              <a:rPr lang="en-US" altLang="zh-CN" smtClean="0">
                <a:solidFill>
                  <a:srgbClr val="006600"/>
                </a:solidFill>
                <a:latin typeface="Courier New" pitchFamily="49" charset="0"/>
                <a:ea typeface="华文新魏" pitchFamily="2" charset="-122"/>
              </a:rPr>
              <a:pPr eaLnBrk="1" hangingPunct="1"/>
              <a:t>17</a:t>
            </a:fld>
            <a:endParaRPr lang="en-US" altLang="zh-CN" smtClean="0">
              <a:solidFill>
                <a:srgbClr val="006600"/>
              </a:solidFill>
              <a:latin typeface="Courier New" pitchFamily="49" charset="0"/>
              <a:ea typeface="华文新魏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67746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递归方程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195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84313"/>
                <a:ext cx="8229600" cy="5221287"/>
              </a:xfrm>
            </p:spPr>
            <p:txBody>
              <a:bodyPr/>
              <a:lstStyle/>
              <a:p>
                <a:r>
                  <a:rPr lang="zh-CN" altLang="en-US" dirty="0" smtClean="0">
                    <a:latin typeface="Arial" charset="0"/>
                    <a:ea typeface="黑体" pitchFamily="2" charset="-122"/>
                  </a:rPr>
                  <a:t>递归逐层展开求解</a:t>
                </a:r>
                <a:endParaRPr lang="en-US" altLang="zh-CN" dirty="0" smtClean="0">
                  <a:latin typeface="Arial" charset="0"/>
                  <a:ea typeface="黑体" pitchFamily="2" charset="-122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𝑻</m:t>
                    </m:r>
                    <m:d>
                      <m:dPr>
                        <m:ctrlPr>
                          <a:rPr lang="en-US" altLang="zh-CN" b="1" i="1" smtClean="0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dPr>
                      <m:e>
                        <m:r>
                          <a:rPr lang="en-US" altLang="zh-CN" b="1" i="1" smtClean="0">
                            <a:latin typeface="Cambria Math"/>
                            <a:ea typeface="黑体" pitchFamily="2" charset="-122"/>
                          </a:rPr>
                          <m:t>𝒏</m:t>
                        </m:r>
                      </m:e>
                    </m:d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=</m:t>
                    </m:r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𝒏</m:t>
                    </m:r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+</m:t>
                    </m:r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𝟑</m:t>
                    </m:r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𝑻</m:t>
                    </m:r>
                    <m:d>
                      <m:dPr>
                        <m:ctrlPr>
                          <a:rPr lang="en-US" altLang="zh-CN" b="1" i="1" smtClean="0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dPr>
                      <m:e>
                        <m:d>
                          <m:dPr>
                            <m:begChr m:val="⌊"/>
                            <m:endChr m:val="⌋"/>
                            <m:ctrlPr>
                              <a:rPr lang="en-US" altLang="zh-CN" b="1" i="1" smtClean="0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zh-CN" b="1" i="1" smtClean="0">
                                    <a:latin typeface="Cambria Math" panose="02040503050406030204" pitchFamily="18" charset="0"/>
                                    <a:ea typeface="黑体" pitchFamily="2" charset="-122"/>
                                  </a:rPr>
                                </m:ctrlPr>
                              </m:fPr>
                              <m:num>
                                <m:r>
                                  <a:rPr lang="en-US" altLang="zh-CN" b="1" i="1" smtClean="0">
                                    <a:latin typeface="Cambria Math"/>
                                    <a:ea typeface="黑体" pitchFamily="2" charset="-122"/>
                                  </a:rPr>
                                  <m:t>𝒏</m:t>
                                </m:r>
                              </m:num>
                              <m:den>
                                <m:r>
                                  <a:rPr lang="en-US" altLang="zh-CN" b="1" i="1" smtClean="0">
                                    <a:latin typeface="Cambria Math"/>
                                    <a:ea typeface="黑体" pitchFamily="2" charset="-122"/>
                                  </a:rPr>
                                  <m:t>𝟒</m:t>
                                </m:r>
                              </m:den>
                            </m:f>
                          </m:e>
                        </m:d>
                      </m:e>
                    </m:d>
                  </m:oMath>
                </a14:m>
                <a:endParaRPr lang="en-US" altLang="zh-CN" dirty="0" smtClean="0">
                  <a:latin typeface="Arial" charset="0"/>
                  <a:ea typeface="黑体" pitchFamily="2" charset="-122"/>
                </a:endParaRPr>
              </a:p>
              <a:p>
                <a:pPr lvl="1"/>
                <a:r>
                  <a:rPr lang="en-US" altLang="zh-CN" dirty="0" smtClean="0">
                    <a:latin typeface="Arial" charset="0"/>
                    <a:ea typeface="黑体" pitchFamily="2" charset="-122"/>
                  </a:rPr>
                  <a:t>      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=</m:t>
                    </m:r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𝒏</m:t>
                    </m:r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+</m:t>
                    </m:r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𝟑</m:t>
                    </m:r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(</m:t>
                    </m:r>
                    <m:d>
                      <m:dPr>
                        <m:begChr m:val="⌊"/>
                        <m:endChr m:val="⌋"/>
                        <m:ctrlPr>
                          <a:rPr lang="en-US" altLang="zh-CN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fPr>
                          <m:num>
                            <m:r>
                              <a:rPr lang="en-US" altLang="zh-CN" i="1">
                                <a:latin typeface="Cambria Math"/>
                                <a:ea typeface="黑体" pitchFamily="2" charset="-122"/>
                              </a:rPr>
                              <m:t>𝒏</m:t>
                            </m:r>
                          </m:num>
                          <m:den>
                            <m:r>
                              <a:rPr lang="en-US" altLang="zh-CN" i="1">
                                <a:latin typeface="Cambria Math"/>
                                <a:ea typeface="黑体" pitchFamily="2" charset="-122"/>
                              </a:rPr>
                              <m:t>𝟒</m:t>
                            </m:r>
                          </m:den>
                        </m:f>
                      </m:e>
                    </m:d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+</m:t>
                    </m:r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𝟑</m:t>
                    </m:r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𝑻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dPr>
                      <m:e>
                        <m:d>
                          <m:dPr>
                            <m:begChr m:val="⌊"/>
                            <m:endChr m:val="⌋"/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ea typeface="黑体" pitchFamily="2" charset="-122"/>
                                  </a:rPr>
                                </m:ctrlPr>
                              </m:fPr>
                              <m:num>
                                <m:r>
                                  <a:rPr lang="en-US" altLang="zh-CN" i="1">
                                    <a:latin typeface="Cambria Math"/>
                                    <a:ea typeface="黑体" pitchFamily="2" charset="-122"/>
                                  </a:rPr>
                                  <m:t>𝒏</m:t>
                                </m:r>
                              </m:num>
                              <m:den>
                                <m:r>
                                  <a:rPr lang="en-US" altLang="zh-CN" b="1" i="1" smtClean="0">
                                    <a:latin typeface="Cambria Math"/>
                                    <a:ea typeface="黑体" pitchFamily="2" charset="-122"/>
                                  </a:rPr>
                                  <m:t>𝟏𝟔</m:t>
                                </m:r>
                              </m:den>
                            </m:f>
                          </m:e>
                        </m:d>
                      </m:e>
                    </m:d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)</m:t>
                    </m:r>
                  </m:oMath>
                </a14:m>
                <a:endParaRPr lang="en-US" altLang="zh-CN" dirty="0" smtClean="0">
                  <a:latin typeface="Arial" charset="0"/>
                  <a:ea typeface="黑体" pitchFamily="2" charset="-122"/>
                </a:endParaRPr>
              </a:p>
              <a:p>
                <a:pPr lvl="1"/>
                <a:r>
                  <a:rPr lang="en-US" altLang="zh-CN" dirty="0">
                    <a:latin typeface="Arial" charset="0"/>
                    <a:ea typeface="黑体" pitchFamily="2" charset="-122"/>
                  </a:rPr>
                  <a:t> </a:t>
                </a:r>
                <a:r>
                  <a:rPr lang="en-US" altLang="zh-CN" dirty="0" smtClean="0">
                    <a:latin typeface="Arial" charset="0"/>
                    <a:ea typeface="黑体" pitchFamily="2" charset="-122"/>
                  </a:rPr>
                  <a:t>     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=</m:t>
                    </m:r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𝒏</m:t>
                    </m:r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+</m:t>
                    </m:r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𝟑</m:t>
                    </m:r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(</m:t>
                    </m:r>
                    <m:d>
                      <m:dPr>
                        <m:begChr m:val="⌊"/>
                        <m:endChr m:val="⌋"/>
                        <m:ctrlPr>
                          <a:rPr lang="en-US" altLang="zh-CN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fPr>
                          <m:num>
                            <m:r>
                              <a:rPr lang="en-US" altLang="zh-CN" i="1">
                                <a:latin typeface="Cambria Math"/>
                                <a:ea typeface="黑体" pitchFamily="2" charset="-122"/>
                              </a:rPr>
                              <m:t>𝒏</m:t>
                            </m:r>
                          </m:num>
                          <m:den>
                            <m:r>
                              <a:rPr lang="en-US" altLang="zh-CN" i="1">
                                <a:latin typeface="Cambria Math"/>
                                <a:ea typeface="黑体" pitchFamily="2" charset="-122"/>
                              </a:rPr>
                              <m:t>𝟒</m:t>
                            </m:r>
                          </m:den>
                        </m:f>
                      </m:e>
                    </m:d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+</m:t>
                    </m:r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𝟑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dPr>
                      <m:e>
                        <m:d>
                          <m:dPr>
                            <m:begChr m:val="⌊"/>
                            <m:endChr m:val="⌋"/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ea typeface="黑体" pitchFamily="2" charset="-122"/>
                                  </a:rPr>
                                </m:ctrlPr>
                              </m:fPr>
                              <m:num>
                                <m:r>
                                  <a:rPr lang="en-US" altLang="zh-CN" i="1">
                                    <a:latin typeface="Cambria Math"/>
                                    <a:ea typeface="黑体" pitchFamily="2" charset="-122"/>
                                  </a:rPr>
                                  <m:t>𝒏</m:t>
                                </m:r>
                              </m:num>
                              <m:den>
                                <m:r>
                                  <a:rPr lang="en-US" altLang="zh-CN" i="1">
                                    <a:latin typeface="Cambria Math"/>
                                    <a:ea typeface="黑体" pitchFamily="2" charset="-122"/>
                                  </a:rPr>
                                  <m:t>𝟏𝟔</m:t>
                                </m:r>
                              </m:den>
                            </m:f>
                          </m:e>
                        </m:d>
                        <m:r>
                          <a:rPr lang="en-US" altLang="zh-CN" b="1" i="1" smtClean="0">
                            <a:latin typeface="Cambria Math"/>
                            <a:ea typeface="黑体" pitchFamily="2" charset="-122"/>
                          </a:rPr>
                          <m:t>+</m:t>
                        </m:r>
                        <m:r>
                          <a:rPr lang="en-US" altLang="zh-CN" b="1" i="1" smtClean="0">
                            <a:latin typeface="Cambria Math"/>
                            <a:ea typeface="黑体" pitchFamily="2" charset="-122"/>
                          </a:rPr>
                          <m:t>𝟑</m:t>
                        </m:r>
                        <m:r>
                          <a:rPr lang="en-US" altLang="zh-CN" b="1" i="1" smtClean="0">
                            <a:latin typeface="Cambria Math"/>
                            <a:ea typeface="黑体" pitchFamily="2" charset="-122"/>
                          </a:rPr>
                          <m:t>𝑻</m:t>
                        </m:r>
                        <m:r>
                          <a:rPr lang="en-US" altLang="zh-CN" b="1" i="1" smtClean="0">
                            <a:latin typeface="Cambria Math"/>
                            <a:ea typeface="黑体" pitchFamily="2" charset="-122"/>
                          </a:rPr>
                          <m:t>(</m:t>
                        </m:r>
                        <m:d>
                          <m:dPr>
                            <m:begChr m:val="⌊"/>
                            <m:endChr m:val="⌋"/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ea typeface="黑体" pitchFamily="2" charset="-122"/>
                                  </a:rPr>
                                </m:ctrlPr>
                              </m:fPr>
                              <m:num>
                                <m:r>
                                  <a:rPr lang="en-US" altLang="zh-CN" i="1">
                                    <a:latin typeface="Cambria Math"/>
                                    <a:ea typeface="黑体" pitchFamily="2" charset="-122"/>
                                  </a:rPr>
                                  <m:t>𝒏</m:t>
                                </m:r>
                              </m:num>
                              <m:den>
                                <m:r>
                                  <a:rPr lang="en-US" altLang="zh-CN" b="1" i="1" smtClean="0">
                                    <a:latin typeface="Cambria Math"/>
                                    <a:ea typeface="黑体" pitchFamily="2" charset="-122"/>
                                  </a:rPr>
                                  <m:t>𝟔𝟒</m:t>
                                </m:r>
                              </m:den>
                            </m:f>
                          </m:e>
                        </m:d>
                        <m:r>
                          <a:rPr lang="en-US" altLang="zh-CN" b="1" i="1" smtClean="0">
                            <a:latin typeface="Cambria Math"/>
                            <a:ea typeface="黑体" pitchFamily="2" charset="-122"/>
                          </a:rPr>
                          <m:t>)</m:t>
                        </m:r>
                      </m:e>
                    </m:d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)</m:t>
                    </m:r>
                  </m:oMath>
                </a14:m>
                <a:endParaRPr lang="en-US" altLang="zh-CN" dirty="0" smtClean="0">
                  <a:latin typeface="Arial" charset="0"/>
                  <a:ea typeface="黑体" pitchFamily="2" charset="-122"/>
                </a:endParaRPr>
              </a:p>
              <a:p>
                <a:pPr lvl="1"/>
                <a:r>
                  <a:rPr lang="en-US" altLang="zh-CN" dirty="0" smtClean="0">
                    <a:latin typeface="Arial" charset="0"/>
                    <a:ea typeface="黑体" pitchFamily="2" charset="-122"/>
                  </a:rPr>
                  <a:t>      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=</m:t>
                    </m:r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𝒏</m:t>
                    </m:r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+</m:t>
                    </m:r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𝟑</m:t>
                    </m:r>
                    <m:d>
                      <m:dPr>
                        <m:begChr m:val="⌊"/>
                        <m:endChr m:val="⌋"/>
                        <m:ctrlPr>
                          <a:rPr lang="en-US" altLang="zh-CN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fPr>
                          <m:num>
                            <m:r>
                              <a:rPr lang="en-US" altLang="zh-CN" i="1">
                                <a:latin typeface="Cambria Math"/>
                                <a:ea typeface="黑体" pitchFamily="2" charset="-122"/>
                              </a:rPr>
                              <m:t>𝒏</m:t>
                            </m:r>
                          </m:num>
                          <m:den>
                            <m:r>
                              <a:rPr lang="en-US" altLang="zh-CN" i="1">
                                <a:latin typeface="Cambria Math"/>
                                <a:ea typeface="黑体" pitchFamily="2" charset="-122"/>
                              </a:rPr>
                              <m:t>𝟒</m:t>
                            </m:r>
                          </m:den>
                        </m:f>
                      </m:e>
                    </m:d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+</m:t>
                    </m:r>
                    <m:sSup>
                      <m:sSupPr>
                        <m:ctrlPr>
                          <a:rPr lang="en-US" altLang="zh-CN" i="1" smtClean="0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pPr>
                      <m:e>
                        <m:r>
                          <a:rPr lang="en-US" altLang="zh-CN" b="1" i="1" smtClean="0">
                            <a:latin typeface="Cambria Math"/>
                            <a:ea typeface="黑体" pitchFamily="2" charset="-122"/>
                          </a:rPr>
                          <m:t>𝟑</m:t>
                        </m:r>
                      </m:e>
                      <m:sup>
                        <m:r>
                          <a:rPr lang="en-US" altLang="zh-CN" b="1" i="1" smtClean="0">
                            <a:latin typeface="Cambria Math"/>
                            <a:ea typeface="黑体" pitchFamily="2" charset="-122"/>
                          </a:rPr>
                          <m:t>𝟐</m:t>
                        </m:r>
                      </m:sup>
                    </m:sSup>
                    <m:d>
                      <m:dPr>
                        <m:begChr m:val="⌊"/>
                        <m:endChr m:val="⌋"/>
                        <m:ctrlPr>
                          <a:rPr lang="en-US" altLang="zh-CN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fPr>
                          <m:num>
                            <m:r>
                              <a:rPr lang="en-US" altLang="zh-CN" i="1">
                                <a:latin typeface="Cambria Math"/>
                                <a:ea typeface="黑体" pitchFamily="2" charset="-122"/>
                              </a:rPr>
                              <m:t>𝒏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ea typeface="黑体" pitchFamily="2" charset="-122"/>
                                  </a:rPr>
                                </m:ctrlPr>
                              </m:sSupPr>
                              <m:e>
                                <m:r>
                                  <a:rPr lang="en-US" altLang="zh-CN" i="1">
                                    <a:latin typeface="Cambria Math"/>
                                    <a:ea typeface="黑体" pitchFamily="2" charset="-122"/>
                                  </a:rPr>
                                  <m:t>𝟒</m:t>
                                </m:r>
                              </m:e>
                              <m:sup>
                                <m:r>
                                  <a:rPr lang="en-US" altLang="zh-CN" i="1">
                                    <a:latin typeface="Cambria Math"/>
                                    <a:ea typeface="黑体" pitchFamily="2" charset="-122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</m:e>
                    </m:d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+</m:t>
                    </m:r>
                    <m:sSup>
                      <m:sSupPr>
                        <m:ctrlPr>
                          <a:rPr lang="en-US" altLang="zh-CN" b="1" i="1" smtClean="0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pPr>
                      <m:e>
                        <m:r>
                          <a:rPr lang="en-US" altLang="zh-CN" b="1" i="1" smtClean="0">
                            <a:latin typeface="Cambria Math"/>
                            <a:ea typeface="黑体" pitchFamily="2" charset="-122"/>
                          </a:rPr>
                          <m:t>𝟑</m:t>
                        </m:r>
                      </m:e>
                      <m:sup>
                        <m:r>
                          <a:rPr lang="en-US" altLang="zh-CN" b="1" i="1" smtClean="0">
                            <a:latin typeface="Cambria Math"/>
                            <a:ea typeface="黑体" pitchFamily="2" charset="-122"/>
                          </a:rPr>
                          <m:t>𝟑</m:t>
                        </m:r>
                      </m:sup>
                    </m:sSup>
                    <m:d>
                      <m:dPr>
                        <m:begChr m:val="⌊"/>
                        <m:endChr m:val="⌋"/>
                        <m:ctrlPr>
                          <a:rPr lang="en-US" altLang="zh-CN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fPr>
                          <m:num>
                            <m:r>
                              <a:rPr lang="en-US" altLang="zh-CN" i="1">
                                <a:latin typeface="Cambria Math"/>
                                <a:ea typeface="黑体" pitchFamily="2" charset="-122"/>
                              </a:rPr>
                              <m:t>𝒏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ea typeface="黑体" pitchFamily="2" charset="-122"/>
                                  </a:rPr>
                                </m:ctrlPr>
                              </m:sSupPr>
                              <m:e>
                                <m:r>
                                  <a:rPr lang="en-US" altLang="zh-CN" i="1">
                                    <a:latin typeface="Cambria Math"/>
                                    <a:ea typeface="黑体" pitchFamily="2" charset="-122"/>
                                  </a:rPr>
                                  <m:t>𝟒</m:t>
                                </m:r>
                              </m:e>
                              <m:sup>
                                <m:r>
                                  <a:rPr lang="en-US" altLang="zh-CN" b="1" i="1" smtClean="0">
                                    <a:latin typeface="Cambria Math"/>
                                    <a:ea typeface="黑体" pitchFamily="2" charset="-122"/>
                                  </a:rPr>
                                  <m:t>𝟑</m:t>
                                </m:r>
                              </m:sup>
                            </m:sSup>
                          </m:den>
                        </m:f>
                      </m:e>
                    </m:d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+…+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/>
                            <a:ea typeface="黑体" pitchFamily="2" charset="-122"/>
                          </a:rPr>
                          <m:t>𝟑</m:t>
                        </m:r>
                      </m:e>
                      <m:sup>
                        <m:r>
                          <a:rPr lang="en-US" altLang="zh-CN" b="1" i="1" smtClean="0">
                            <a:latin typeface="Cambria Math"/>
                            <a:ea typeface="黑体" pitchFamily="2" charset="-122"/>
                          </a:rPr>
                          <m:t>𝒌</m:t>
                        </m:r>
                      </m:sup>
                    </m:sSup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𝑻</m:t>
                    </m:r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(</m:t>
                    </m:r>
                    <m:d>
                      <m:dPr>
                        <m:begChr m:val="⌊"/>
                        <m:endChr m:val="⌋"/>
                        <m:ctrlPr>
                          <a:rPr lang="en-US" altLang="zh-CN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fPr>
                          <m:num>
                            <m:r>
                              <a:rPr lang="en-US" altLang="zh-CN" i="1">
                                <a:latin typeface="Cambria Math"/>
                                <a:ea typeface="黑体" pitchFamily="2" charset="-122"/>
                              </a:rPr>
                              <m:t>𝒏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ea typeface="黑体" pitchFamily="2" charset="-122"/>
                                  </a:rPr>
                                </m:ctrlPr>
                              </m:sSupPr>
                              <m:e>
                                <m:r>
                                  <a:rPr lang="en-US" altLang="zh-CN" i="1">
                                    <a:latin typeface="Cambria Math"/>
                                    <a:ea typeface="黑体" pitchFamily="2" charset="-122"/>
                                  </a:rPr>
                                  <m:t>𝟒</m:t>
                                </m:r>
                              </m:e>
                              <m:sup>
                                <m:r>
                                  <a:rPr lang="en-US" altLang="zh-CN" b="1" i="1" smtClean="0">
                                    <a:latin typeface="Cambria Math"/>
                                    <a:ea typeface="黑体" pitchFamily="2" charset="-122"/>
                                  </a:rPr>
                                  <m:t>𝒌</m:t>
                                </m:r>
                              </m:sup>
                            </m:sSup>
                          </m:den>
                        </m:f>
                      </m:e>
                    </m:d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)</m:t>
                    </m:r>
                  </m:oMath>
                </a14:m>
                <a:endParaRPr lang="en-US" altLang="zh-CN" dirty="0" smtClean="0">
                  <a:latin typeface="Arial" charset="0"/>
                  <a:ea typeface="黑体" pitchFamily="2" charset="-122"/>
                </a:endParaRPr>
              </a:p>
              <a:p>
                <a:pPr lvl="1"/>
                <a:r>
                  <a:rPr lang="zh-CN" altLang="en-US" dirty="0">
                    <a:ea typeface="黑体" pitchFamily="2" charset="-122"/>
                  </a:rPr>
                  <a:t>深度</a:t>
                </a:r>
                <a:r>
                  <a:rPr lang="zh-CN" altLang="en-US" dirty="0" smtClean="0">
                    <a:ea typeface="黑体" pitchFamily="2" charset="-12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𝒌</m:t>
                    </m:r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=</m:t>
                    </m:r>
                    <m:func>
                      <m:funcPr>
                        <m:ctrlPr>
                          <a:rPr lang="en-US" altLang="zh-CN" b="1" i="1" smtClean="0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altLang="zh-CN" b="1" i="1" smtClean="0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atin typeface="Cambria Math"/>
                                <a:ea typeface="黑体" pitchFamily="2" charset="-122"/>
                              </a:rPr>
                              <m:t>log</m:t>
                            </m:r>
                          </m:e>
                          <m:sub>
                            <m:r>
                              <a:rPr lang="en-US" altLang="zh-CN" b="1" i="1" smtClean="0">
                                <a:latin typeface="Cambria Math"/>
                                <a:ea typeface="黑体" pitchFamily="2" charset="-122"/>
                              </a:rPr>
                              <m:t>𝟒</m:t>
                            </m:r>
                          </m:sub>
                        </m:sSub>
                      </m:fName>
                      <m:e>
                        <m:r>
                          <a:rPr lang="en-US" altLang="zh-CN" b="1" i="1" smtClean="0">
                            <a:latin typeface="Cambria Math"/>
                            <a:ea typeface="黑体" pitchFamily="2" charset="-122"/>
                          </a:rPr>
                          <m:t>𝒏</m:t>
                        </m:r>
                      </m:e>
                    </m:func>
                  </m:oMath>
                </a14:m>
                <a:r>
                  <a:rPr lang="zh-CN" altLang="en-US" dirty="0" smtClean="0">
                    <a:latin typeface="Arial" charset="0"/>
                    <a:ea typeface="黑体" pitchFamily="2" charset="-122"/>
                  </a:rPr>
                  <a:t>，最底层有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/>
                            <a:ea typeface="黑体" pitchFamily="2" charset="-122"/>
                          </a:rPr>
                          <m:t>𝟑</m:t>
                        </m:r>
                      </m:e>
                      <m:sup>
                        <m:r>
                          <a:rPr lang="en-US" altLang="zh-CN" i="1">
                            <a:latin typeface="Cambria Math"/>
                            <a:ea typeface="黑体" pitchFamily="2" charset="-122"/>
                          </a:rPr>
                          <m:t>𝒌</m:t>
                        </m:r>
                      </m:sup>
                    </m:sSup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=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/>
                            <a:ea typeface="黑体" pitchFamily="2" charset="-122"/>
                          </a:rPr>
                          <m:t>𝟑</m:t>
                        </m:r>
                      </m:e>
                      <m:sup>
                        <m:func>
                          <m:func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ea typeface="黑体" pitchFamily="2" charset="-122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b="0">
                                    <a:latin typeface="Cambria Math"/>
                                    <a:ea typeface="黑体" pitchFamily="2" charset="-122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/>
                                    <a:ea typeface="黑体" pitchFamily="2" charset="-122"/>
                                  </a:rPr>
                                  <m:t>𝟒</m:t>
                                </m:r>
                              </m:sub>
                            </m:sSub>
                          </m:fName>
                          <m:e>
                            <m:r>
                              <a:rPr lang="en-US" altLang="zh-CN" i="1">
                                <a:latin typeface="Cambria Math"/>
                                <a:ea typeface="黑体" pitchFamily="2" charset="-122"/>
                              </a:rPr>
                              <m:t>𝒏</m:t>
                            </m:r>
                          </m:e>
                        </m:func>
                      </m:sup>
                    </m:sSup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=</m:t>
                    </m:r>
                    <m:sSup>
                      <m:sSupPr>
                        <m:ctrlPr>
                          <a:rPr lang="en-US" altLang="zh-CN" b="1" i="1" smtClean="0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pPr>
                      <m:e>
                        <m:r>
                          <a:rPr lang="en-US" altLang="zh-CN" b="1" i="1" smtClean="0">
                            <a:latin typeface="Cambria Math"/>
                            <a:ea typeface="黑体" pitchFamily="2" charset="-122"/>
                          </a:rPr>
                          <m:t>𝒏</m:t>
                        </m:r>
                      </m:e>
                      <m:sup>
                        <m:func>
                          <m:func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ea typeface="黑体" pitchFamily="2" charset="-122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b="0">
                                    <a:latin typeface="Cambria Math"/>
                                    <a:ea typeface="黑体" pitchFamily="2" charset="-122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/>
                                    <a:ea typeface="黑体" pitchFamily="2" charset="-122"/>
                                  </a:rPr>
                                  <m:t>𝟒</m:t>
                                </m:r>
                              </m:sub>
                            </m:sSub>
                          </m:fName>
                          <m:e>
                            <m:r>
                              <a:rPr lang="en-US" altLang="zh-CN" b="1" i="1" smtClean="0">
                                <a:latin typeface="Cambria Math"/>
                                <a:ea typeface="黑体" pitchFamily="2" charset="-122"/>
                              </a:rPr>
                              <m:t>𝟑</m:t>
                            </m:r>
                          </m:e>
                        </m:func>
                      </m:sup>
                    </m:sSup>
                  </m:oMath>
                </a14:m>
                <a:r>
                  <a:rPr lang="zh-CN" altLang="en-US" dirty="0" smtClean="0">
                    <a:latin typeface="Arial" charset="0"/>
                    <a:ea typeface="黑体" pitchFamily="2" charset="-122"/>
                  </a:rPr>
                  <a:t>个</a:t>
                </a:r>
                <a:endParaRPr lang="en-US" altLang="zh-CN" dirty="0" smtClean="0">
                  <a:latin typeface="Arial" charset="0"/>
                  <a:ea typeface="黑体" pitchFamily="2" charset="-122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𝑻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/>
                            <a:ea typeface="黑体" pitchFamily="2" charset="-122"/>
                          </a:rPr>
                          <m:t>𝒏</m:t>
                        </m:r>
                      </m:e>
                    </m:d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altLang="zh-CN" i="1" smtClean="0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CN" b="1" i="1" smtClean="0">
                            <a:latin typeface="Cambria Math"/>
                            <a:ea typeface="黑体" pitchFamily="2" charset="-122"/>
                          </a:rPr>
                          <m:t>𝒊</m:t>
                        </m:r>
                        <m:r>
                          <a:rPr lang="en-US" altLang="zh-CN" b="1" i="1" smtClean="0">
                            <a:latin typeface="Cambria Math"/>
                            <a:ea typeface="黑体" pitchFamily="2" charset="-122"/>
                          </a:rPr>
                          <m:t>=</m:t>
                        </m:r>
                        <m:r>
                          <a:rPr lang="en-US" altLang="zh-CN" b="1" i="1" smtClean="0">
                            <a:latin typeface="Cambria Math"/>
                            <a:ea typeface="黑体" pitchFamily="2" charset="-122"/>
                          </a:rPr>
                          <m:t>𝟎</m:t>
                        </m:r>
                      </m:sub>
                      <m:sup>
                        <m:func>
                          <m:func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ea typeface="黑体" pitchFamily="2" charset="-122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0" smtClean="0">
                                    <a:latin typeface="Cambria Math"/>
                                    <a:ea typeface="黑体" pitchFamily="2" charset="-122"/>
                                  </a:rPr>
                                  <m:t>(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zh-CN" b="0">
                                    <a:latin typeface="Cambria Math"/>
                                    <a:ea typeface="黑体" pitchFamily="2" charset="-122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/>
                                    <a:ea typeface="黑体" pitchFamily="2" charset="-122"/>
                                  </a:rPr>
                                  <m:t>𝟒</m:t>
                                </m:r>
                              </m:sub>
                            </m:sSub>
                          </m:fName>
                          <m:e>
                            <m:r>
                              <a:rPr lang="en-US" altLang="zh-CN" i="1">
                                <a:latin typeface="Cambria Math"/>
                                <a:ea typeface="黑体" pitchFamily="2" charset="-122"/>
                              </a:rPr>
                              <m:t>𝒏</m:t>
                            </m:r>
                            <m:r>
                              <a:rPr lang="en-US" altLang="zh-CN" b="1" i="1" smtClean="0">
                                <a:latin typeface="Cambria Math"/>
                                <a:ea typeface="黑体" pitchFamily="2" charset="-122"/>
                              </a:rPr>
                              <m:t>)−</m:t>
                            </m:r>
                            <m:r>
                              <a:rPr lang="en-US" altLang="zh-CN" b="1" i="1" smtClean="0">
                                <a:latin typeface="Cambria Math"/>
                                <a:ea typeface="黑体" pitchFamily="2" charset="-122"/>
                              </a:rPr>
                              <m:t>𝟏</m:t>
                            </m:r>
                          </m:e>
                        </m:func>
                      </m:sup>
                      <m:e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latin typeface="Cambria Math"/>
                                <a:ea typeface="黑体" pitchFamily="2" charset="-122"/>
                              </a:rPr>
                              <m:t>𝟑</m:t>
                            </m:r>
                          </m:e>
                          <m:sup>
                            <m:r>
                              <a:rPr lang="en-US" altLang="zh-CN" b="1" i="1" smtClean="0">
                                <a:latin typeface="Cambria Math"/>
                                <a:ea typeface="黑体" pitchFamily="2" charset="-122"/>
                              </a:rPr>
                              <m:t>𝒊</m:t>
                            </m:r>
                          </m:sup>
                        </m:sSup>
                        <m:f>
                          <m:f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fPr>
                          <m:num>
                            <m:r>
                              <a:rPr lang="en-US" altLang="zh-CN" i="1">
                                <a:latin typeface="Cambria Math"/>
                                <a:ea typeface="黑体" pitchFamily="2" charset="-122"/>
                              </a:rPr>
                              <m:t>𝒏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ea typeface="黑体" pitchFamily="2" charset="-122"/>
                                  </a:rPr>
                                </m:ctrlPr>
                              </m:sSupPr>
                              <m:e>
                                <m:r>
                                  <a:rPr lang="en-US" altLang="zh-CN" i="1">
                                    <a:latin typeface="Cambria Math"/>
                                    <a:ea typeface="黑体" pitchFamily="2" charset="-122"/>
                                  </a:rPr>
                                  <m:t>𝟒</m:t>
                                </m:r>
                              </m:e>
                              <m:sup>
                                <m:r>
                                  <a:rPr lang="en-US" altLang="zh-CN" i="1">
                                    <a:latin typeface="Cambria Math"/>
                                    <a:ea typeface="黑体" pitchFamily="2" charset="-122"/>
                                  </a:rPr>
                                  <m:t>𝒊</m:t>
                                </m:r>
                              </m:sup>
                            </m:sSup>
                          </m:den>
                        </m:f>
                      </m:e>
                    </m:nary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+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pPr>
                      <m:e>
                        <m:r>
                          <a:rPr lang="zh-CN" altLang="en-US" i="1" smtClean="0">
                            <a:latin typeface="Cambria Math"/>
                            <a:ea typeface="黑体" pitchFamily="2" charset="-122"/>
                          </a:rPr>
                          <m:t>𝚯</m:t>
                        </m:r>
                        <m:r>
                          <a:rPr lang="en-US" altLang="zh-CN" b="1" i="1" smtClean="0">
                            <a:latin typeface="Cambria Math"/>
                            <a:ea typeface="黑体" pitchFamily="2" charset="-122"/>
                          </a:rPr>
                          <m:t>(</m:t>
                        </m:r>
                        <m:r>
                          <a:rPr lang="en-US" altLang="zh-CN" i="1">
                            <a:latin typeface="Cambria Math"/>
                            <a:ea typeface="黑体" pitchFamily="2" charset="-122"/>
                          </a:rPr>
                          <m:t>𝒏</m:t>
                        </m:r>
                      </m:e>
                      <m:sup>
                        <m:func>
                          <m:func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ea typeface="黑体" pitchFamily="2" charset="-122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b="0">
                                    <a:latin typeface="Cambria Math"/>
                                    <a:ea typeface="黑体" pitchFamily="2" charset="-122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/>
                                    <a:ea typeface="黑体" pitchFamily="2" charset="-122"/>
                                  </a:rPr>
                                  <m:t>𝟒</m:t>
                                </m:r>
                              </m:sub>
                            </m:sSub>
                          </m:fName>
                          <m:e>
                            <m:r>
                              <a:rPr lang="en-US" altLang="zh-CN" i="1">
                                <a:latin typeface="Cambria Math"/>
                                <a:ea typeface="黑体" pitchFamily="2" charset="-122"/>
                              </a:rPr>
                              <m:t>𝟑</m:t>
                            </m:r>
                          </m:e>
                        </m:func>
                      </m:sup>
                    </m:sSup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)</m:t>
                    </m:r>
                  </m:oMath>
                </a14:m>
                <a:endParaRPr lang="en-US" altLang="zh-CN" b="1" i="1" dirty="0" smtClean="0">
                  <a:latin typeface="Cambria Math"/>
                  <a:ea typeface="黑体" pitchFamily="2" charset="-122"/>
                </a:endParaRPr>
              </a:p>
              <a:p>
                <a:pPr lvl="1"/>
                <a:r>
                  <a:rPr lang="en-US" altLang="zh-CN" dirty="0" smtClean="0">
                    <a:ea typeface="Cambria Math"/>
                  </a:rPr>
                  <a:t>        </a:t>
                </a:r>
                <a14:m>
                  <m:oMath xmlns:m="http://schemas.openxmlformats.org/officeDocument/2006/math">
                    <m:r>
                      <a:rPr lang="en-US" altLang="zh-CN" i="1" smtClean="0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altLang="zh-CN" b="1" i="1" smtClean="0">
                        <a:latin typeface="Cambria Math"/>
                        <a:ea typeface="Cambria Math"/>
                      </a:rPr>
                      <m:t>𝟒</m:t>
                    </m:r>
                    <m:r>
                      <a:rPr lang="en-US" altLang="zh-CN" b="1" i="1" smtClean="0">
                        <a:latin typeface="Cambria Math"/>
                        <a:ea typeface="Cambria Math"/>
                      </a:rPr>
                      <m:t>𝒏</m:t>
                    </m:r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+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pPr>
                      <m:e>
                        <m:r>
                          <a:rPr lang="zh-CN" altLang="en-US" i="1">
                            <a:latin typeface="Cambria Math"/>
                            <a:ea typeface="黑体" pitchFamily="2" charset="-122"/>
                          </a:rPr>
                          <m:t>𝚯</m:t>
                        </m:r>
                        <m:r>
                          <a:rPr lang="en-US" altLang="zh-CN" i="1">
                            <a:latin typeface="Cambria Math"/>
                            <a:ea typeface="黑体" pitchFamily="2" charset="-122"/>
                          </a:rPr>
                          <m:t>(</m:t>
                        </m:r>
                        <m:r>
                          <a:rPr lang="en-US" altLang="zh-CN" i="1">
                            <a:latin typeface="Cambria Math"/>
                            <a:ea typeface="黑体" pitchFamily="2" charset="-122"/>
                          </a:rPr>
                          <m:t>𝒏</m:t>
                        </m:r>
                      </m:e>
                      <m:sup>
                        <m:func>
                          <m:func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ea typeface="黑体" pitchFamily="2" charset="-122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b="0">
                                    <a:latin typeface="Cambria Math"/>
                                    <a:ea typeface="黑体" pitchFamily="2" charset="-122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/>
                                    <a:ea typeface="黑体" pitchFamily="2" charset="-122"/>
                                  </a:rPr>
                                  <m:t>𝟒</m:t>
                                </m:r>
                              </m:sub>
                            </m:sSub>
                          </m:fName>
                          <m:e>
                            <m:r>
                              <a:rPr lang="en-US" altLang="zh-CN" i="1">
                                <a:latin typeface="Cambria Math"/>
                                <a:ea typeface="黑体" pitchFamily="2" charset="-122"/>
                              </a:rPr>
                              <m:t>𝟑</m:t>
                            </m:r>
                          </m:e>
                        </m:func>
                      </m:sup>
                    </m:sSup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)</m:t>
                    </m:r>
                    <m:r>
                      <a:rPr lang="en-US" altLang="zh-CN" b="1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zh-CN" altLang="en-US" b="1" i="1" smtClean="0">
                        <a:latin typeface="Cambria Math"/>
                        <a:ea typeface="Cambria Math"/>
                      </a:rPr>
                      <m:t>𝚶</m:t>
                    </m:r>
                    <m:r>
                      <a:rPr lang="en-US" altLang="zh-CN" b="1" i="1" smtClean="0">
                        <a:latin typeface="Cambria Math"/>
                        <a:ea typeface="Cambria Math"/>
                      </a:rPr>
                      <m:t>(</m:t>
                    </m:r>
                    <m:r>
                      <a:rPr lang="en-US" altLang="zh-CN" b="1" i="1" smtClean="0">
                        <a:latin typeface="Cambria Math"/>
                        <a:ea typeface="Cambria Math"/>
                      </a:rPr>
                      <m:t>𝒏</m:t>
                    </m:r>
                    <m:r>
                      <a:rPr lang="en-US" altLang="zh-CN" b="1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en-US" altLang="zh-CN" dirty="0" smtClean="0">
                  <a:latin typeface="Arial" charset="0"/>
                  <a:ea typeface="黑体" pitchFamily="2" charset="-122"/>
                </a:endParaRPr>
              </a:p>
            </p:txBody>
          </p:sp>
        </mc:Choice>
        <mc:Fallback>
          <p:sp>
            <p:nvSpPr>
              <p:cNvPr id="8195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84313"/>
                <a:ext cx="8229600" cy="5221287"/>
              </a:xfrm>
              <a:blipFill>
                <a:blip r:embed="rId2"/>
                <a:stretch>
                  <a:fillRect l="-296" t="-2100" r="-1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96" name="灯片编号占位符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CF84EC63-10EB-4EE3-BD7E-0F3F2F7FF479}" type="slidenum">
              <a:rPr lang="en-US" altLang="zh-CN" smtClean="0">
                <a:solidFill>
                  <a:srgbClr val="006600"/>
                </a:solidFill>
                <a:latin typeface="Courier New" pitchFamily="49" charset="0"/>
                <a:ea typeface="华文新魏" pitchFamily="2" charset="-122"/>
              </a:rPr>
              <a:pPr eaLnBrk="1" hangingPunct="1"/>
              <a:t>18</a:t>
            </a:fld>
            <a:endParaRPr lang="en-US" altLang="zh-CN" smtClean="0">
              <a:solidFill>
                <a:srgbClr val="006600"/>
              </a:solidFill>
              <a:latin typeface="Courier New" pitchFamily="49" charset="0"/>
              <a:ea typeface="华文新魏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54498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递归方程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95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zh-CN" altLang="en-US" dirty="0" smtClean="0">
                    <a:latin typeface="Arial" charset="0"/>
                    <a:ea typeface="黑体" pitchFamily="2" charset="-122"/>
                  </a:rPr>
                  <a:t>变量替换法求解</a:t>
                </a:r>
                <a:endParaRPr lang="en-US" altLang="zh-CN" dirty="0" smtClean="0">
                  <a:latin typeface="Arial" charset="0"/>
                  <a:ea typeface="黑体" pitchFamily="2" charset="-122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𝑻</m:t>
                    </m:r>
                    <m:d>
                      <m:dPr>
                        <m:ctrlPr>
                          <a:rPr lang="en-US" altLang="zh-CN" b="1" i="1" smtClean="0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dPr>
                      <m:e>
                        <m:r>
                          <a:rPr lang="en-US" altLang="zh-CN" b="1" i="1" smtClean="0">
                            <a:latin typeface="Cambria Math"/>
                            <a:ea typeface="黑体" pitchFamily="2" charset="-122"/>
                          </a:rPr>
                          <m:t>𝒏</m:t>
                        </m:r>
                      </m:e>
                    </m:d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=</m:t>
                    </m:r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𝟐</m:t>
                    </m:r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𝑻</m:t>
                    </m:r>
                    <m:d>
                      <m:dPr>
                        <m:ctrlPr>
                          <a:rPr lang="en-US" altLang="zh-CN" b="1" i="1" smtClean="0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altLang="zh-CN" b="1" i="1" smtClean="0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b="1" i="1" smtClean="0">
                                <a:latin typeface="Cambria Math"/>
                                <a:ea typeface="黑体" pitchFamily="2" charset="-122"/>
                              </a:rPr>
                              <m:t>𝒏</m:t>
                            </m:r>
                          </m:e>
                        </m:rad>
                      </m:e>
                    </m:d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+</m:t>
                    </m:r>
                    <m:func>
                      <m:funcPr>
                        <m:ctrlPr>
                          <a:rPr lang="en-US" altLang="zh-CN" b="1" i="1" smtClean="0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/>
                            <a:ea typeface="黑体" pitchFamily="2" charset="-122"/>
                          </a:rPr>
                          <m:t>log</m:t>
                        </m:r>
                      </m:fName>
                      <m:e>
                        <m:r>
                          <a:rPr lang="en-US" altLang="zh-CN" b="1" i="1" smtClean="0">
                            <a:latin typeface="Cambria Math"/>
                            <a:ea typeface="黑体" pitchFamily="2" charset="-122"/>
                          </a:rPr>
                          <m:t>𝒏</m:t>
                        </m:r>
                      </m:e>
                    </m:func>
                  </m:oMath>
                </a14:m>
                <a:endParaRPr lang="en-US" altLang="zh-CN" dirty="0" smtClean="0">
                  <a:latin typeface="Arial" charset="0"/>
                  <a:ea typeface="黑体" pitchFamily="2" charset="-122"/>
                </a:endParaRPr>
              </a:p>
              <a:p>
                <a:pPr lvl="1"/>
                <a:r>
                  <a:rPr lang="zh-CN" altLang="en-US" dirty="0" smtClean="0">
                    <a:latin typeface="Arial" charset="0"/>
                    <a:ea typeface="黑体" pitchFamily="2" charset="-122"/>
                  </a:rPr>
                  <a:t>令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𝒎</m:t>
                    </m:r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=</m:t>
                    </m:r>
                    <m:func>
                      <m:funcPr>
                        <m:ctrlPr>
                          <a:rPr lang="en-US" altLang="zh-CN" b="1" i="1" smtClean="0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/>
                            <a:ea typeface="黑体" pitchFamily="2" charset="-122"/>
                          </a:rPr>
                          <m:t>log</m:t>
                        </m:r>
                      </m:fName>
                      <m:e>
                        <m:r>
                          <a:rPr lang="en-US" altLang="zh-CN" b="1" i="1" smtClean="0">
                            <a:latin typeface="Cambria Math"/>
                            <a:ea typeface="黑体" pitchFamily="2" charset="-122"/>
                          </a:rPr>
                          <m:t>𝒏</m:t>
                        </m:r>
                      </m:e>
                    </m:func>
                  </m:oMath>
                </a14:m>
                <a:r>
                  <a:rPr lang="zh-CN" altLang="en-US" dirty="0" smtClean="0">
                    <a:latin typeface="Arial" charset="0"/>
                    <a:ea typeface="黑体" pitchFamily="2" charset="-122"/>
                  </a:rPr>
                  <a:t>，则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𝒏</m:t>
                    </m:r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=</m:t>
                    </m:r>
                    <m:sSup>
                      <m:sSupPr>
                        <m:ctrlPr>
                          <a:rPr lang="en-US" altLang="zh-CN" b="1" i="1" smtClean="0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pPr>
                      <m:e>
                        <m:r>
                          <a:rPr lang="en-US" altLang="zh-CN" b="1" i="1" smtClean="0">
                            <a:latin typeface="Cambria Math"/>
                            <a:ea typeface="黑体" pitchFamily="2" charset="-122"/>
                          </a:rPr>
                          <m:t>𝟐</m:t>
                        </m:r>
                      </m:e>
                      <m:sup>
                        <m:r>
                          <a:rPr lang="en-US" altLang="zh-CN" b="1" i="1" smtClean="0">
                            <a:latin typeface="Cambria Math"/>
                            <a:ea typeface="黑体" pitchFamily="2" charset="-122"/>
                          </a:rPr>
                          <m:t>𝒎</m:t>
                        </m:r>
                      </m:sup>
                    </m:sSup>
                  </m:oMath>
                </a14:m>
                <a:r>
                  <a:rPr lang="zh-CN" altLang="en-US" dirty="0" smtClean="0">
                    <a:latin typeface="Arial" charset="0"/>
                    <a:ea typeface="黑体" pitchFamily="2" charset="-122"/>
                  </a:rPr>
                  <a:t>，</a:t>
                </a:r>
                <a:r>
                  <a:rPr lang="en-US" altLang="zh-CN" dirty="0">
                    <a:ea typeface="黑体" pitchFamily="2" charset="-12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𝑻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latin typeface="Cambria Math"/>
                                <a:ea typeface="黑体" pitchFamily="2" charset="-122"/>
                              </a:rPr>
                              <m:t>𝟐</m:t>
                            </m:r>
                          </m:e>
                          <m:sup>
                            <m:r>
                              <a:rPr lang="en-US" altLang="zh-CN" i="1">
                                <a:latin typeface="Cambria Math"/>
                                <a:ea typeface="黑体" pitchFamily="2" charset="-122"/>
                              </a:rPr>
                              <m:t>𝒎</m:t>
                            </m:r>
                          </m:sup>
                        </m:sSup>
                      </m:e>
                    </m:d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=</m:t>
                    </m:r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𝟐</m:t>
                    </m:r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𝑻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latin typeface="Cambria Math"/>
                                <a:ea typeface="黑体" pitchFamily="2" charset="-122"/>
                              </a:rPr>
                              <m:t>𝟐</m:t>
                            </m:r>
                          </m:e>
                          <m:sup>
                            <m:f>
                              <m:fPr>
                                <m:ctrlPr>
                                  <a:rPr lang="en-US" altLang="zh-CN" i="1" smtClean="0">
                                    <a:latin typeface="Cambria Math" panose="02040503050406030204" pitchFamily="18" charset="0"/>
                                    <a:ea typeface="黑体" pitchFamily="2" charset="-122"/>
                                  </a:rPr>
                                </m:ctrlPr>
                              </m:fPr>
                              <m:num>
                                <m:r>
                                  <a:rPr lang="en-US" altLang="zh-CN" b="1" i="1" smtClean="0">
                                    <a:latin typeface="Cambria Math"/>
                                    <a:ea typeface="黑体" pitchFamily="2" charset="-122"/>
                                  </a:rPr>
                                  <m:t>𝒎</m:t>
                                </m:r>
                              </m:num>
                              <m:den>
                                <m:r>
                                  <a:rPr lang="en-US" altLang="zh-CN" b="1" i="1" smtClean="0">
                                    <a:latin typeface="Cambria Math"/>
                                    <a:ea typeface="黑体" pitchFamily="2" charset="-122"/>
                                  </a:rPr>
                                  <m:t>𝟐</m:t>
                                </m:r>
                              </m:den>
                            </m:f>
                          </m:sup>
                        </m:sSup>
                      </m:e>
                    </m:d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+</m:t>
                    </m:r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𝒎</m:t>
                    </m:r>
                  </m:oMath>
                </a14:m>
                <a:endParaRPr lang="en-US" altLang="zh-CN" b="1" i="1" dirty="0" smtClean="0">
                  <a:latin typeface="Cambria Math"/>
                  <a:ea typeface="黑体" pitchFamily="2" charset="-122"/>
                </a:endParaRPr>
              </a:p>
              <a:p>
                <a:pPr lvl="1"/>
                <a:r>
                  <a:rPr lang="zh-CN" altLang="en-US" dirty="0" smtClean="0">
                    <a:ea typeface="黑体" pitchFamily="2" charset="-122"/>
                  </a:rPr>
                  <a:t>令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𝑺</m:t>
                    </m:r>
                    <m:d>
                      <m:dPr>
                        <m:ctrlPr>
                          <a:rPr lang="en-US" altLang="zh-CN" b="1" i="1" smtClean="0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dPr>
                      <m:e>
                        <m:r>
                          <a:rPr lang="en-US" altLang="zh-CN" b="1" i="1" smtClean="0">
                            <a:latin typeface="Cambria Math"/>
                            <a:ea typeface="黑体" pitchFamily="2" charset="-122"/>
                          </a:rPr>
                          <m:t>𝒎</m:t>
                        </m:r>
                      </m:e>
                    </m:d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=</m:t>
                    </m:r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𝑻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latin typeface="Cambria Math"/>
                                <a:ea typeface="黑体" pitchFamily="2" charset="-122"/>
                              </a:rPr>
                              <m:t>𝟐</m:t>
                            </m:r>
                          </m:e>
                          <m:sup>
                            <m:r>
                              <a:rPr lang="en-US" altLang="zh-CN" i="1">
                                <a:latin typeface="Cambria Math"/>
                                <a:ea typeface="黑体" pitchFamily="2" charset="-122"/>
                              </a:rPr>
                              <m:t>𝒎</m:t>
                            </m:r>
                          </m:sup>
                        </m:sSup>
                      </m:e>
                    </m:d>
                  </m:oMath>
                </a14:m>
                <a:r>
                  <a:rPr lang="zh-CN" altLang="en-US" dirty="0" smtClean="0">
                    <a:ea typeface="黑体" pitchFamily="2" charset="-122"/>
                  </a:rPr>
                  <a:t>，则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𝑺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fPr>
                          <m:num>
                            <m:r>
                              <a:rPr lang="en-US" altLang="zh-CN" b="1" i="1" smtClean="0">
                                <a:latin typeface="Cambria Math"/>
                                <a:ea typeface="黑体" pitchFamily="2" charset="-122"/>
                              </a:rPr>
                              <m:t>𝒎</m:t>
                            </m:r>
                          </m:num>
                          <m:den>
                            <m:r>
                              <a:rPr lang="en-US" altLang="zh-CN" b="1" i="1" smtClean="0">
                                <a:latin typeface="Cambria Math"/>
                                <a:ea typeface="黑体" pitchFamily="2" charset="-122"/>
                              </a:rPr>
                              <m:t>𝟐</m:t>
                            </m:r>
                          </m:den>
                        </m:f>
                      </m:e>
                    </m:d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=</m:t>
                    </m:r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𝑻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latin typeface="Cambria Math"/>
                                <a:ea typeface="黑体" pitchFamily="2" charset="-122"/>
                              </a:rPr>
                              <m:t>𝟐</m:t>
                            </m:r>
                          </m:e>
                          <m:sup>
                            <m:f>
                              <m:f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ea typeface="黑体" pitchFamily="2" charset="-122"/>
                                  </a:rPr>
                                </m:ctrlPr>
                              </m:fPr>
                              <m:num>
                                <m:r>
                                  <a:rPr lang="en-US" altLang="zh-CN" i="1">
                                    <a:latin typeface="Cambria Math"/>
                                    <a:ea typeface="黑体" pitchFamily="2" charset="-122"/>
                                  </a:rPr>
                                  <m:t>𝒎</m:t>
                                </m:r>
                              </m:num>
                              <m:den>
                                <m:r>
                                  <a:rPr lang="en-US" altLang="zh-CN" i="1">
                                    <a:latin typeface="Cambria Math"/>
                                    <a:ea typeface="黑体" pitchFamily="2" charset="-122"/>
                                  </a:rPr>
                                  <m:t>𝟐</m:t>
                                </m:r>
                              </m:den>
                            </m:f>
                          </m:sup>
                        </m:sSup>
                      </m:e>
                    </m:d>
                  </m:oMath>
                </a14:m>
                <a:endParaRPr lang="en-US" altLang="zh-CN" dirty="0" smtClean="0">
                  <a:ea typeface="黑体" pitchFamily="2" charset="-122"/>
                </a:endParaRPr>
              </a:p>
              <a:p>
                <a:pPr lvl="1"/>
                <a:r>
                  <a:rPr lang="zh-CN" altLang="en-US" dirty="0" smtClean="0">
                    <a:ea typeface="黑体" pitchFamily="2" charset="-122"/>
                  </a:rPr>
                  <a:t>于是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𝑺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/>
                            <a:ea typeface="黑体" pitchFamily="2" charset="-122"/>
                          </a:rPr>
                          <m:t>𝒎</m:t>
                        </m:r>
                      </m:e>
                    </m:d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=</m:t>
                    </m:r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𝟐</m:t>
                    </m:r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𝑺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fPr>
                          <m:num>
                            <m:r>
                              <a:rPr lang="en-US" altLang="zh-CN" i="1">
                                <a:latin typeface="Cambria Math"/>
                                <a:ea typeface="黑体" pitchFamily="2" charset="-122"/>
                              </a:rPr>
                              <m:t>𝒎</m:t>
                            </m:r>
                          </m:num>
                          <m:den>
                            <m:r>
                              <a:rPr lang="en-US" altLang="zh-CN" i="1">
                                <a:latin typeface="Cambria Math"/>
                                <a:ea typeface="黑体" pitchFamily="2" charset="-122"/>
                              </a:rPr>
                              <m:t>𝟐</m:t>
                            </m:r>
                          </m:den>
                        </m:f>
                      </m:e>
                    </m:d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+</m:t>
                    </m:r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𝒎</m:t>
                    </m:r>
                  </m:oMath>
                </a14:m>
                <a:endParaRPr lang="en-US" altLang="zh-CN" dirty="0" smtClean="0">
                  <a:ea typeface="黑体" pitchFamily="2" charset="-122"/>
                </a:endParaRPr>
              </a:p>
              <a:p>
                <a:pPr lvl="1"/>
                <a:r>
                  <a:rPr lang="zh-CN" altLang="en-US" dirty="0" smtClean="0">
                    <a:ea typeface="黑体" pitchFamily="2" charset="-122"/>
                  </a:rPr>
                  <a:t>显然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𝑺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dPr>
                      <m:e>
                        <m:r>
                          <a:rPr lang="en-US" altLang="zh-CN" b="1" i="1" smtClean="0">
                            <a:latin typeface="Cambria Math"/>
                            <a:ea typeface="黑体" pitchFamily="2" charset="-122"/>
                          </a:rPr>
                          <m:t>𝒎</m:t>
                        </m:r>
                      </m:e>
                    </m:d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=</m:t>
                    </m:r>
                    <m:r>
                      <a:rPr lang="zh-CN" altLang="en-US" i="1">
                        <a:latin typeface="Cambria Math"/>
                        <a:ea typeface="黑体" pitchFamily="2" charset="-122"/>
                      </a:rPr>
                      <m:t>𝚯</m:t>
                    </m:r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(</m:t>
                    </m:r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𝒎</m:t>
                    </m:r>
                    <m:func>
                      <m:funcPr>
                        <m:ctrlPr>
                          <a:rPr lang="en-US" altLang="zh-CN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b="0">
                            <a:latin typeface="Cambria Math"/>
                            <a:ea typeface="黑体" pitchFamily="2" charset="-122"/>
                          </a:rPr>
                          <m:t>log</m:t>
                        </m:r>
                      </m:fName>
                      <m:e>
                        <m:r>
                          <a:rPr lang="en-US" altLang="zh-CN" b="1" i="1" smtClean="0">
                            <a:latin typeface="Cambria Math"/>
                            <a:ea typeface="黑体" pitchFamily="2" charset="-122"/>
                          </a:rPr>
                          <m:t>𝒎</m:t>
                        </m:r>
                      </m:e>
                    </m:func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)</m:t>
                    </m:r>
                  </m:oMath>
                </a14:m>
                <a:endParaRPr lang="en-US" altLang="zh-CN" dirty="0" smtClean="0">
                  <a:ea typeface="黑体" pitchFamily="2" charset="-122"/>
                </a:endParaRPr>
              </a:p>
              <a:p>
                <a:pPr lvl="1"/>
                <a:r>
                  <a:rPr lang="zh-CN" altLang="en-US" dirty="0">
                    <a:ea typeface="黑体" pitchFamily="2" charset="-122"/>
                  </a:rPr>
                  <a:t>则</a:t>
                </a:r>
                <a:r>
                  <a:rPr lang="zh-CN" altLang="en-US" dirty="0" smtClean="0">
                    <a:ea typeface="黑体" pitchFamily="2" charset="-12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𝑻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/>
                            <a:ea typeface="黑体" pitchFamily="2" charset="-122"/>
                          </a:rPr>
                          <m:t>𝒏</m:t>
                        </m:r>
                      </m:e>
                    </m:d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=</m:t>
                    </m:r>
                    <m:r>
                      <a:rPr lang="zh-CN" altLang="en-US" i="1">
                        <a:latin typeface="Cambria Math"/>
                        <a:ea typeface="黑体" pitchFamily="2" charset="-122"/>
                      </a:rPr>
                      <m:t>𝚯</m:t>
                    </m:r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(</m:t>
                    </m:r>
                    <m:func>
                      <m:funcPr>
                        <m:ctrlPr>
                          <a:rPr lang="en-US" altLang="zh-CN" i="1" smtClean="0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i="0" smtClean="0">
                            <a:latin typeface="Cambria Math"/>
                            <a:ea typeface="黑体" pitchFamily="2" charset="-122"/>
                          </a:rPr>
                          <m:t>log</m:t>
                        </m:r>
                      </m:fName>
                      <m:e>
                        <m:r>
                          <a:rPr lang="en-US" altLang="zh-CN" b="1" i="1" smtClean="0">
                            <a:latin typeface="Cambria Math"/>
                            <a:ea typeface="黑体" pitchFamily="2" charset="-122"/>
                          </a:rPr>
                          <m:t>𝒏</m:t>
                        </m:r>
                      </m:e>
                    </m:func>
                    <m:func>
                      <m:funcPr>
                        <m:ctrlPr>
                          <a:rPr lang="en-US" altLang="zh-CN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b="0">
                            <a:latin typeface="Cambria Math"/>
                            <a:ea typeface="黑体" pitchFamily="2" charset="-122"/>
                          </a:rPr>
                          <m:t>log</m:t>
                        </m:r>
                      </m:fName>
                      <m:e>
                        <m:r>
                          <a:rPr lang="en-US" altLang="zh-CN" b="0" i="1" smtClean="0">
                            <a:latin typeface="Cambria Math"/>
                            <a:ea typeface="黑体" pitchFamily="2" charset="-122"/>
                          </a:rPr>
                          <m:t>(</m:t>
                        </m:r>
                        <m:func>
                          <m:func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atin typeface="Cambria Math"/>
                                <a:ea typeface="黑体" pitchFamily="2" charset="-122"/>
                              </a:rPr>
                              <m:t>log</m:t>
                            </m:r>
                          </m:fName>
                          <m:e>
                            <m:r>
                              <a:rPr lang="en-US" altLang="zh-CN" b="0" i="1" smtClean="0">
                                <a:latin typeface="Cambria Math"/>
                                <a:ea typeface="黑体" pitchFamily="2" charset="-122"/>
                              </a:rPr>
                              <m:t>𝑛</m:t>
                            </m:r>
                            <m:r>
                              <a:rPr lang="en-US" altLang="zh-CN" b="0" i="1" smtClean="0">
                                <a:latin typeface="Cambria Math"/>
                                <a:ea typeface="黑体" pitchFamily="2" charset="-122"/>
                              </a:rPr>
                              <m:t>)</m:t>
                            </m:r>
                          </m:e>
                        </m:func>
                      </m:e>
                    </m:func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)</m:t>
                    </m:r>
                  </m:oMath>
                </a14:m>
                <a:endParaRPr lang="en-US" altLang="zh-CN" dirty="0" smtClean="0">
                  <a:ea typeface="黑体" pitchFamily="2" charset="-122"/>
                </a:endParaRPr>
              </a:p>
            </p:txBody>
          </p:sp>
        </mc:Choice>
        <mc:Fallback xmlns="">
          <p:sp>
            <p:nvSpPr>
              <p:cNvPr id="8195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96" t="-23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96" name="灯片编号占位符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CF84EC63-10EB-4EE3-BD7E-0F3F2F7FF479}" type="slidenum">
              <a:rPr lang="en-US" altLang="zh-CN" smtClean="0">
                <a:solidFill>
                  <a:srgbClr val="006600"/>
                </a:solidFill>
                <a:latin typeface="Courier New" pitchFamily="49" charset="0"/>
                <a:ea typeface="华文新魏" pitchFamily="2" charset="-122"/>
              </a:rPr>
              <a:pPr eaLnBrk="1" hangingPunct="1"/>
              <a:t>19</a:t>
            </a:fld>
            <a:endParaRPr lang="en-US" altLang="zh-CN" smtClean="0">
              <a:solidFill>
                <a:srgbClr val="006600"/>
              </a:solidFill>
              <a:latin typeface="Courier New" pitchFamily="49" charset="0"/>
              <a:ea typeface="华文新魏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79031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本章内容</a:t>
            </a:r>
          </a:p>
        </p:txBody>
      </p:sp>
      <p:sp>
        <p:nvSpPr>
          <p:cNvPr id="6147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>
                <a:latin typeface="Arial" charset="0"/>
                <a:ea typeface="黑体" pitchFamily="2" charset="-122"/>
              </a:rPr>
              <a:t>复杂性函数的阶</a:t>
            </a:r>
            <a:endParaRPr lang="en-US" altLang="zh-CN" dirty="0" smtClean="0">
              <a:latin typeface="Arial" charset="0"/>
              <a:ea typeface="黑体" pitchFamily="2" charset="-122"/>
            </a:endParaRPr>
          </a:p>
          <a:p>
            <a:r>
              <a:rPr lang="zh-CN" altLang="en-US" dirty="0" smtClean="0">
                <a:latin typeface="Arial" charset="0"/>
                <a:ea typeface="黑体" pitchFamily="2" charset="-122"/>
              </a:rPr>
              <a:t>和的估计与界限</a:t>
            </a:r>
            <a:endParaRPr lang="en-US" altLang="zh-CN" dirty="0" smtClean="0">
              <a:latin typeface="Arial" charset="0"/>
              <a:ea typeface="黑体" pitchFamily="2" charset="-122"/>
            </a:endParaRPr>
          </a:p>
          <a:p>
            <a:r>
              <a:rPr lang="zh-CN" altLang="en-US" dirty="0" smtClean="0">
                <a:latin typeface="Arial" charset="0"/>
                <a:ea typeface="黑体" pitchFamily="2" charset="-122"/>
              </a:rPr>
              <a:t>递归方程</a:t>
            </a:r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707DC69D-BBC9-4CD4-81F9-4C4FCB19E7C3}" type="slidenum">
              <a:rPr lang="en-US" altLang="zh-CN" smtClean="0">
                <a:solidFill>
                  <a:srgbClr val="006600"/>
                </a:solidFill>
                <a:latin typeface="Courier New" pitchFamily="49" charset="0"/>
                <a:ea typeface="华文新魏" pitchFamily="2" charset="-122"/>
              </a:rPr>
              <a:pPr eaLnBrk="1" hangingPunct="1"/>
              <a:t>2</a:t>
            </a:fld>
            <a:endParaRPr lang="en-US" altLang="zh-CN" smtClean="0">
              <a:solidFill>
                <a:srgbClr val="006600"/>
              </a:solidFill>
              <a:latin typeface="Courier New" pitchFamily="49" charset="0"/>
              <a:ea typeface="华文新魏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递归方程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95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 smtClean="0">
                    <a:latin typeface="Arial" charset="0"/>
                    <a:ea typeface="黑体" pitchFamily="2" charset="-122"/>
                  </a:rPr>
                  <a:t>Master</a:t>
                </a:r>
                <a:r>
                  <a:rPr lang="zh-CN" altLang="en-US" dirty="0" smtClean="0">
                    <a:latin typeface="Arial" charset="0"/>
                    <a:ea typeface="黑体" pitchFamily="2" charset="-122"/>
                  </a:rPr>
                  <a:t>定理求解</a:t>
                </a:r>
                <a:endParaRPr lang="en-US" altLang="zh-CN" dirty="0" smtClean="0">
                  <a:latin typeface="Arial" charset="0"/>
                  <a:ea typeface="黑体" pitchFamily="2" charset="-122"/>
                </a:endParaRPr>
              </a:p>
              <a:p>
                <a:pPr lvl="1"/>
                <a:r>
                  <a:rPr lang="zh-CN" altLang="en-US" b="1" dirty="0" smtClean="0">
                    <a:ea typeface="黑体" pitchFamily="2" charset="-122"/>
                  </a:rPr>
                  <a:t>求解</a:t>
                </a:r>
                <a14:m>
                  <m:oMath xmlns:m="http://schemas.openxmlformats.org/officeDocument/2006/math">
                    <m:r>
                      <a:rPr lang="en-US" altLang="zh-CN" b="1" i="0" smtClean="0">
                        <a:latin typeface="Cambria Math"/>
                        <a:ea typeface="黑体" pitchFamily="2" charset="-122"/>
                      </a:rPr>
                      <m:t> </m:t>
                    </m:r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𝑻</m:t>
                    </m:r>
                    <m:d>
                      <m:dPr>
                        <m:ctrlPr>
                          <a:rPr lang="en-US" altLang="zh-CN" b="1" i="1" smtClean="0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dPr>
                      <m:e>
                        <m:r>
                          <a:rPr lang="en-US" altLang="zh-CN" b="1" i="1" smtClean="0">
                            <a:latin typeface="Cambria Math"/>
                            <a:ea typeface="黑体" pitchFamily="2" charset="-122"/>
                          </a:rPr>
                          <m:t>𝒏</m:t>
                        </m:r>
                      </m:e>
                    </m:d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=</m:t>
                    </m:r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𝒂</m:t>
                    </m:r>
                    <m:r>
                      <a:rPr lang="en-US" altLang="zh-CN" b="1" i="1" smtClean="0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𝑻</m:t>
                    </m:r>
                    <m:d>
                      <m:dPr>
                        <m:ctrlPr>
                          <a:rPr lang="en-US" altLang="zh-CN" b="1" i="1" smtClean="0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CN" b="1" i="1" smtClean="0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fPr>
                          <m:num>
                            <m:r>
                              <a:rPr lang="en-US" altLang="zh-CN" b="1" i="1" smtClean="0">
                                <a:latin typeface="Cambria Math"/>
                                <a:ea typeface="黑体" pitchFamily="2" charset="-122"/>
                              </a:rPr>
                              <m:t>𝒏</m:t>
                            </m:r>
                          </m:num>
                          <m:den>
                            <m:r>
                              <a:rPr lang="en-US" altLang="zh-CN" b="1" i="1" smtClean="0">
                                <a:latin typeface="Cambria Math"/>
                                <a:ea typeface="黑体" pitchFamily="2" charset="-122"/>
                              </a:rPr>
                              <m:t>𝒃</m:t>
                            </m:r>
                          </m:den>
                        </m:f>
                      </m:e>
                    </m:d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+</m:t>
                    </m:r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𝒇</m:t>
                    </m:r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(</m:t>
                    </m:r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𝒏</m:t>
                    </m:r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)</m:t>
                    </m:r>
                  </m:oMath>
                </a14:m>
                <a:r>
                  <a:rPr lang="zh-CN" altLang="en-US" dirty="0" smtClean="0">
                    <a:latin typeface="Arial" charset="0"/>
                    <a:ea typeface="黑体" pitchFamily="2" charset="-122"/>
                  </a:rPr>
                  <a:t> 型递归方程，其中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𝒂</m:t>
                    </m:r>
                    <m:r>
                      <a:rPr lang="en-US" altLang="zh-CN" b="1" i="1" smtClean="0">
                        <a:latin typeface="Cambria Math"/>
                        <a:ea typeface="Cambria Math"/>
                      </a:rPr>
                      <m:t>≥</m:t>
                    </m:r>
                    <m:r>
                      <a:rPr lang="en-US" altLang="zh-CN" b="1" i="1" smtClean="0">
                        <a:latin typeface="Cambria Math"/>
                        <a:ea typeface="Cambria Math"/>
                      </a:rPr>
                      <m:t>𝟏</m:t>
                    </m:r>
                  </m:oMath>
                </a14:m>
                <a:r>
                  <a:rPr lang="zh-CN" altLang="en-US" dirty="0" smtClean="0">
                    <a:latin typeface="Arial" charset="0"/>
                    <a:ea typeface="黑体" pitchFamily="2" charset="-122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CN" b="1" i="1" dirty="0" smtClean="0">
                        <a:latin typeface="Cambria Math"/>
                        <a:ea typeface="黑体" pitchFamily="2" charset="-122"/>
                      </a:rPr>
                      <m:t>𝒃</m:t>
                    </m:r>
                    <m:r>
                      <a:rPr lang="en-US" altLang="zh-CN" b="1" i="1" dirty="0" smtClean="0">
                        <a:latin typeface="Cambria Math"/>
                        <a:ea typeface="黑体" pitchFamily="2" charset="-122"/>
                      </a:rPr>
                      <m:t>&gt;</m:t>
                    </m:r>
                    <m:r>
                      <a:rPr lang="en-US" altLang="zh-CN" b="1" i="1" dirty="0" smtClean="0">
                        <a:latin typeface="Cambria Math"/>
                        <a:ea typeface="黑体" pitchFamily="2" charset="-122"/>
                      </a:rPr>
                      <m:t>𝟏</m:t>
                    </m:r>
                  </m:oMath>
                </a14:m>
                <a:r>
                  <a:rPr lang="zh-CN" altLang="en-US" dirty="0" smtClean="0">
                    <a:latin typeface="Arial" charset="0"/>
                    <a:ea typeface="黑体" pitchFamily="2" charset="-122"/>
                  </a:rPr>
                  <a:t> 是常数，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𝒇</m:t>
                    </m:r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(</m:t>
                    </m:r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𝒏</m:t>
                    </m:r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)</m:t>
                    </m:r>
                  </m:oMath>
                </a14:m>
                <a:r>
                  <a:rPr lang="zh-CN" altLang="en-US" dirty="0" smtClean="0">
                    <a:latin typeface="Arial" charset="0"/>
                    <a:ea typeface="黑体" pitchFamily="2" charset="-122"/>
                  </a:rPr>
                  <a:t> 是正函数</a:t>
                </a:r>
                <a:endParaRPr lang="en-US" altLang="zh-CN" dirty="0" smtClean="0">
                  <a:latin typeface="Arial" charset="0"/>
                  <a:ea typeface="黑体" pitchFamily="2" charset="-122"/>
                </a:endParaRPr>
              </a:p>
              <a:p>
                <a:pPr lvl="2"/>
                <a:r>
                  <a:rPr lang="zh-CN" altLang="en-US" dirty="0" smtClean="0">
                    <a:latin typeface="Arial" charset="0"/>
                    <a:ea typeface="黑体" pitchFamily="2" charset="-122"/>
                  </a:rPr>
                  <a:t>记住三种情况，可快速求解</a:t>
                </a:r>
                <a:endParaRPr lang="en-US" altLang="zh-CN" dirty="0" smtClean="0">
                  <a:latin typeface="Arial" charset="0"/>
                  <a:ea typeface="黑体" pitchFamily="2" charset="-122"/>
                </a:endParaRPr>
              </a:p>
            </p:txBody>
          </p:sp>
        </mc:Choice>
        <mc:Fallback xmlns="">
          <p:sp>
            <p:nvSpPr>
              <p:cNvPr id="8195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96" t="-23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96" name="灯片编号占位符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CF84EC63-10EB-4EE3-BD7E-0F3F2F7FF479}" type="slidenum">
              <a:rPr lang="en-US" altLang="zh-CN" smtClean="0">
                <a:solidFill>
                  <a:srgbClr val="006600"/>
                </a:solidFill>
                <a:latin typeface="Courier New" pitchFamily="49" charset="0"/>
                <a:ea typeface="华文新魏" pitchFamily="2" charset="-122"/>
              </a:rPr>
              <a:pPr eaLnBrk="1" hangingPunct="1"/>
              <a:t>20</a:t>
            </a:fld>
            <a:endParaRPr lang="en-US" altLang="zh-CN" smtClean="0">
              <a:solidFill>
                <a:srgbClr val="006600"/>
              </a:solidFill>
              <a:latin typeface="Courier New" pitchFamily="49" charset="0"/>
              <a:ea typeface="华文新魏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74865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递归方程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95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 smtClean="0">
                    <a:latin typeface="Arial" charset="0"/>
                    <a:ea typeface="黑体" pitchFamily="2" charset="-122"/>
                  </a:rPr>
                  <a:t>Master</a:t>
                </a:r>
                <a:r>
                  <a:rPr lang="zh-CN" altLang="en-US" dirty="0" smtClean="0">
                    <a:latin typeface="Arial" charset="0"/>
                    <a:ea typeface="黑体" pitchFamily="2" charset="-122"/>
                  </a:rPr>
                  <a:t>定理求解</a:t>
                </a:r>
                <a:endParaRPr lang="en-US" altLang="zh-CN" dirty="0" smtClean="0">
                  <a:latin typeface="Arial" charset="0"/>
                  <a:ea typeface="黑体" pitchFamily="2" charset="-122"/>
                </a:endParaRPr>
              </a:p>
              <a:p>
                <a:pPr lvl="1"/>
                <a:r>
                  <a:rPr lang="zh-CN" altLang="en-US" b="1" dirty="0" smtClean="0">
                    <a:ea typeface="黑体" pitchFamily="2" charset="-122"/>
                  </a:rPr>
                  <a:t>求解</a:t>
                </a:r>
                <a14:m>
                  <m:oMath xmlns:m="http://schemas.openxmlformats.org/officeDocument/2006/math">
                    <m:r>
                      <a:rPr lang="en-US" altLang="zh-CN" b="1" i="0" smtClean="0">
                        <a:latin typeface="Cambria Math"/>
                        <a:ea typeface="黑体" pitchFamily="2" charset="-122"/>
                      </a:rPr>
                      <m:t> </m:t>
                    </m:r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𝑻</m:t>
                    </m:r>
                    <m:d>
                      <m:dPr>
                        <m:ctrlPr>
                          <a:rPr lang="en-US" altLang="zh-CN" b="1" i="1" smtClean="0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dPr>
                      <m:e>
                        <m:r>
                          <a:rPr lang="en-US" altLang="zh-CN" b="1" i="1" smtClean="0">
                            <a:latin typeface="Cambria Math"/>
                            <a:ea typeface="黑体" pitchFamily="2" charset="-122"/>
                          </a:rPr>
                          <m:t>𝒏</m:t>
                        </m:r>
                      </m:e>
                    </m:d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=</m:t>
                    </m:r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𝒂</m:t>
                    </m:r>
                    <m:r>
                      <a:rPr lang="en-US" altLang="zh-CN" b="1" i="1" smtClean="0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𝑻</m:t>
                    </m:r>
                    <m:d>
                      <m:dPr>
                        <m:ctrlPr>
                          <a:rPr lang="en-US" altLang="zh-CN" b="1" i="1" smtClean="0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CN" b="1" i="1" smtClean="0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fPr>
                          <m:num>
                            <m:r>
                              <a:rPr lang="en-US" altLang="zh-CN" b="1" i="1" smtClean="0">
                                <a:latin typeface="Cambria Math"/>
                                <a:ea typeface="黑体" pitchFamily="2" charset="-122"/>
                              </a:rPr>
                              <m:t>𝒏</m:t>
                            </m:r>
                          </m:num>
                          <m:den>
                            <m:r>
                              <a:rPr lang="en-US" altLang="zh-CN" b="1" i="1" smtClean="0">
                                <a:latin typeface="Cambria Math"/>
                                <a:ea typeface="黑体" pitchFamily="2" charset="-122"/>
                              </a:rPr>
                              <m:t>𝒃</m:t>
                            </m:r>
                          </m:den>
                        </m:f>
                      </m:e>
                    </m:d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+</m:t>
                    </m:r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𝒇</m:t>
                    </m:r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(</m:t>
                    </m:r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𝒏</m:t>
                    </m:r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)</m:t>
                    </m:r>
                  </m:oMath>
                </a14:m>
                <a:r>
                  <a:rPr lang="zh-CN" altLang="en-US" dirty="0" smtClean="0">
                    <a:latin typeface="Arial" charset="0"/>
                    <a:ea typeface="黑体" pitchFamily="2" charset="-122"/>
                  </a:rPr>
                  <a:t> 型递归方程，其中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𝒂</m:t>
                    </m:r>
                    <m:r>
                      <a:rPr lang="en-US" altLang="zh-CN" b="1" i="1" smtClean="0">
                        <a:latin typeface="Cambria Math"/>
                        <a:ea typeface="Cambria Math"/>
                      </a:rPr>
                      <m:t>≥</m:t>
                    </m:r>
                    <m:r>
                      <a:rPr lang="en-US" altLang="zh-CN" b="1" i="1" smtClean="0">
                        <a:latin typeface="Cambria Math"/>
                        <a:ea typeface="Cambria Math"/>
                      </a:rPr>
                      <m:t>𝟏</m:t>
                    </m:r>
                  </m:oMath>
                </a14:m>
                <a:r>
                  <a:rPr lang="zh-CN" altLang="en-US" dirty="0" smtClean="0">
                    <a:latin typeface="Arial" charset="0"/>
                    <a:ea typeface="黑体" pitchFamily="2" charset="-122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CN" b="1" i="1" dirty="0" smtClean="0">
                        <a:latin typeface="Cambria Math"/>
                        <a:ea typeface="黑体" pitchFamily="2" charset="-122"/>
                      </a:rPr>
                      <m:t>𝒃</m:t>
                    </m:r>
                    <m:r>
                      <a:rPr lang="en-US" altLang="zh-CN" b="1" i="1" dirty="0" smtClean="0">
                        <a:latin typeface="Cambria Math"/>
                        <a:ea typeface="黑体" pitchFamily="2" charset="-122"/>
                      </a:rPr>
                      <m:t>&gt;</m:t>
                    </m:r>
                    <m:r>
                      <a:rPr lang="en-US" altLang="zh-CN" b="1" i="1" dirty="0" smtClean="0">
                        <a:latin typeface="Cambria Math"/>
                        <a:ea typeface="黑体" pitchFamily="2" charset="-122"/>
                      </a:rPr>
                      <m:t>𝟏</m:t>
                    </m:r>
                  </m:oMath>
                </a14:m>
                <a:r>
                  <a:rPr lang="zh-CN" altLang="en-US" dirty="0" smtClean="0">
                    <a:latin typeface="Arial" charset="0"/>
                    <a:ea typeface="黑体" pitchFamily="2" charset="-122"/>
                  </a:rPr>
                  <a:t> 是常数，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𝒇</m:t>
                    </m:r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(</m:t>
                    </m:r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𝒏</m:t>
                    </m:r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)</m:t>
                    </m:r>
                  </m:oMath>
                </a14:m>
                <a:r>
                  <a:rPr lang="zh-CN" altLang="en-US" dirty="0" smtClean="0">
                    <a:latin typeface="Arial" charset="0"/>
                    <a:ea typeface="黑体" pitchFamily="2" charset="-122"/>
                  </a:rPr>
                  <a:t> 是正函数</a:t>
                </a:r>
                <a:endParaRPr lang="en-US" altLang="zh-CN" dirty="0" smtClean="0">
                  <a:latin typeface="Arial" charset="0"/>
                  <a:ea typeface="黑体" pitchFamily="2" charset="-122"/>
                </a:endParaRPr>
              </a:p>
              <a:p>
                <a:pPr lvl="2"/>
                <a:r>
                  <a:rPr lang="zh-CN" altLang="en-US" dirty="0" smtClean="0">
                    <a:latin typeface="Arial" charset="0"/>
                    <a:ea typeface="黑体" pitchFamily="2" charset="-122"/>
                  </a:rPr>
                  <a:t>若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𝒇</m:t>
                    </m:r>
                    <m:d>
                      <m:dPr>
                        <m:ctrlPr>
                          <a:rPr lang="en-US" altLang="zh-CN" b="1" i="1" smtClean="0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dPr>
                      <m:e>
                        <m:r>
                          <a:rPr lang="en-US" altLang="zh-CN" b="1" i="1" smtClean="0">
                            <a:latin typeface="Cambria Math"/>
                            <a:ea typeface="黑体" pitchFamily="2" charset="-122"/>
                          </a:rPr>
                          <m:t>𝒏</m:t>
                        </m:r>
                      </m:e>
                    </m:d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=</m:t>
                    </m:r>
                    <m:r>
                      <a:rPr lang="zh-CN" altLang="en-US" b="1" i="1" smtClean="0">
                        <a:latin typeface="Cambria Math"/>
                        <a:ea typeface="黑体" pitchFamily="2" charset="-122"/>
                      </a:rPr>
                      <m:t>𝚶</m:t>
                    </m:r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(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/>
                            <a:ea typeface="黑体" pitchFamily="2" charset="-122"/>
                          </a:rPr>
                          <m:t>𝒏</m:t>
                        </m:r>
                      </m:e>
                      <m:sup>
                        <m:func>
                          <m:func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altLang="zh-CN" i="1" smtClean="0">
                                    <a:latin typeface="Cambria Math" panose="02040503050406030204" pitchFamily="18" charset="0"/>
                                    <a:ea typeface="黑体" pitchFamily="2" charset="-122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1" i="0" smtClean="0">
                                    <a:latin typeface="Cambria Math"/>
                                    <a:ea typeface="黑体" pitchFamily="2" charset="-122"/>
                                  </a:rPr>
                                  <m:t>(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zh-CN" i="0" smtClean="0">
                                    <a:latin typeface="Cambria Math"/>
                                    <a:ea typeface="黑体" pitchFamily="2" charset="-122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altLang="zh-CN" b="1" i="1" smtClean="0">
                                    <a:latin typeface="Cambria Math"/>
                                    <a:ea typeface="黑体" pitchFamily="2" charset="-122"/>
                                  </a:rPr>
                                  <m:t>𝒃</m:t>
                                </m:r>
                              </m:sub>
                            </m:sSub>
                          </m:fName>
                          <m:e>
                            <m:r>
                              <a:rPr lang="en-US" altLang="zh-CN" b="1" i="1" smtClean="0">
                                <a:latin typeface="Cambria Math"/>
                                <a:ea typeface="黑体" pitchFamily="2" charset="-122"/>
                              </a:rPr>
                              <m:t>𝒂</m:t>
                            </m:r>
                            <m:r>
                              <a:rPr lang="en-US" altLang="zh-CN" b="1" i="1" smtClean="0">
                                <a:latin typeface="Cambria Math"/>
                                <a:ea typeface="黑体" pitchFamily="2" charset="-122"/>
                              </a:rPr>
                              <m:t>)</m:t>
                            </m:r>
                          </m:e>
                        </m:func>
                        <m:r>
                          <a:rPr lang="en-US" altLang="zh-CN" b="1" i="1" smtClean="0">
                            <a:latin typeface="Cambria Math"/>
                            <a:ea typeface="黑体" pitchFamily="2" charset="-122"/>
                          </a:rPr>
                          <m:t>−</m:t>
                        </m:r>
                        <m:r>
                          <a:rPr lang="zh-CN" altLang="en-US" b="1" i="1" smtClean="0">
                            <a:latin typeface="Cambria Math"/>
                            <a:ea typeface="黑体" pitchFamily="2" charset="-122"/>
                          </a:rPr>
                          <m:t>𝜺</m:t>
                        </m:r>
                      </m:sup>
                    </m:sSup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)</m:t>
                    </m:r>
                  </m:oMath>
                </a14:m>
                <a:r>
                  <a:rPr lang="zh-CN" altLang="en-US" dirty="0" smtClean="0">
                    <a:latin typeface="Arial" charset="0"/>
                    <a:ea typeface="黑体" pitchFamily="2" charset="-122"/>
                  </a:rPr>
                  <a:t>，</a:t>
                </a:r>
                <a14:m>
                  <m:oMath xmlns:m="http://schemas.openxmlformats.org/officeDocument/2006/math">
                    <m:r>
                      <a:rPr lang="zh-CN" altLang="en-US" i="1" dirty="0" smtClean="0">
                        <a:latin typeface="Cambria Math"/>
                        <a:ea typeface="黑体" pitchFamily="2" charset="-122"/>
                      </a:rPr>
                      <m:t>𝜺</m:t>
                    </m:r>
                    <m:r>
                      <a:rPr lang="en-US" altLang="zh-CN" b="1" i="1" dirty="0" smtClean="0">
                        <a:latin typeface="Cambria Math"/>
                        <a:ea typeface="黑体" pitchFamily="2" charset="-122"/>
                      </a:rPr>
                      <m:t>&gt;</m:t>
                    </m:r>
                    <m:r>
                      <a:rPr lang="en-US" altLang="zh-CN" b="1" i="1" dirty="0" smtClean="0">
                        <a:latin typeface="Cambria Math"/>
                        <a:ea typeface="黑体" pitchFamily="2" charset="-122"/>
                      </a:rPr>
                      <m:t>𝟎</m:t>
                    </m:r>
                  </m:oMath>
                </a14:m>
                <a:r>
                  <a:rPr lang="zh-CN" altLang="en-US" dirty="0" smtClean="0">
                    <a:latin typeface="Arial" charset="0"/>
                    <a:ea typeface="黑体" pitchFamily="2" charset="-122"/>
                  </a:rPr>
                  <a:t> 是常数，则有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𝑻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/>
                            <a:ea typeface="黑体" pitchFamily="2" charset="-122"/>
                          </a:rPr>
                          <m:t>𝒏</m:t>
                        </m:r>
                      </m:e>
                    </m:d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=</m:t>
                    </m:r>
                    <m:r>
                      <a:rPr lang="zh-CN" altLang="en-US" i="1" smtClean="0">
                        <a:latin typeface="Cambria Math"/>
                        <a:ea typeface="黑体" pitchFamily="2" charset="-122"/>
                      </a:rPr>
                      <m:t>𝚯</m:t>
                    </m:r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(</m:t>
                    </m:r>
                    <m:sSup>
                      <m:sSupPr>
                        <m:ctrlPr>
                          <a:rPr lang="en-US" altLang="zh-CN" i="1" smtClean="0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/>
                            <a:ea typeface="黑体" pitchFamily="2" charset="-122"/>
                          </a:rPr>
                          <m:t>𝒏</m:t>
                        </m:r>
                      </m:e>
                      <m:sup>
                        <m:func>
                          <m:func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ea typeface="黑体" pitchFamily="2" charset="-122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>
                                    <a:latin typeface="Cambria Math"/>
                                    <a:ea typeface="黑体" pitchFamily="2" charset="-122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/>
                                    <a:ea typeface="黑体" pitchFamily="2" charset="-122"/>
                                  </a:rPr>
                                  <m:t>𝒃</m:t>
                                </m:r>
                              </m:sub>
                            </m:sSub>
                          </m:fName>
                          <m:e>
                            <m:r>
                              <a:rPr lang="en-US" altLang="zh-CN" i="1">
                                <a:latin typeface="Cambria Math"/>
                                <a:ea typeface="黑体" pitchFamily="2" charset="-122"/>
                              </a:rPr>
                              <m:t>𝒂</m:t>
                            </m:r>
                          </m:e>
                        </m:func>
                      </m:sup>
                    </m:sSup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)</m:t>
                    </m:r>
                  </m:oMath>
                </a14:m>
                <a:endParaRPr lang="en-US" altLang="zh-CN" dirty="0" smtClean="0">
                  <a:latin typeface="Arial" charset="0"/>
                  <a:ea typeface="黑体" pitchFamily="2" charset="-122"/>
                </a:endParaRPr>
              </a:p>
              <a:p>
                <a:pPr lvl="2"/>
                <a:r>
                  <a:rPr lang="zh-CN" altLang="en-US" dirty="0">
                    <a:latin typeface="Arial" charset="0"/>
                    <a:ea typeface="黑体" pitchFamily="2" charset="-122"/>
                  </a:rPr>
                  <a:t>若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𝒇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/>
                            <a:ea typeface="黑体" pitchFamily="2" charset="-122"/>
                          </a:rPr>
                          <m:t>𝒏</m:t>
                        </m:r>
                      </m:e>
                    </m:d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=</m:t>
                    </m:r>
                    <m:r>
                      <a:rPr lang="zh-CN" altLang="en-US" i="1" smtClean="0">
                        <a:latin typeface="Cambria Math"/>
                        <a:ea typeface="黑体" pitchFamily="2" charset="-122"/>
                      </a:rPr>
                      <m:t>𝚯</m:t>
                    </m:r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(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/>
                            <a:ea typeface="黑体" pitchFamily="2" charset="-122"/>
                          </a:rPr>
                          <m:t>𝒏</m:t>
                        </m:r>
                      </m:e>
                      <m:sup>
                        <m:func>
                          <m:func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ea typeface="黑体" pitchFamily="2" charset="-122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>
                                    <a:latin typeface="Cambria Math"/>
                                    <a:ea typeface="黑体" pitchFamily="2" charset="-122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/>
                                    <a:ea typeface="黑体" pitchFamily="2" charset="-122"/>
                                  </a:rPr>
                                  <m:t>𝒃</m:t>
                                </m:r>
                              </m:sub>
                            </m:sSub>
                          </m:fName>
                          <m:e>
                            <m:r>
                              <a:rPr lang="en-US" altLang="zh-CN" i="1">
                                <a:latin typeface="Cambria Math"/>
                                <a:ea typeface="黑体" pitchFamily="2" charset="-122"/>
                              </a:rPr>
                              <m:t>𝒂</m:t>
                            </m:r>
                          </m:e>
                        </m:func>
                      </m:sup>
                    </m:sSup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)</m:t>
                    </m:r>
                  </m:oMath>
                </a14:m>
                <a:r>
                  <a:rPr lang="zh-CN" altLang="en-US" dirty="0">
                    <a:latin typeface="Arial" charset="0"/>
                    <a:ea typeface="黑体" pitchFamily="2" charset="-122"/>
                  </a:rPr>
                  <a:t>，</a:t>
                </a:r>
                <a14:m>
                  <m:oMath xmlns:m="http://schemas.openxmlformats.org/officeDocument/2006/math">
                    <m:r>
                      <a:rPr lang="zh-CN" altLang="en-US" i="1" dirty="0">
                        <a:latin typeface="Cambria Math"/>
                        <a:ea typeface="黑体" pitchFamily="2" charset="-122"/>
                      </a:rPr>
                      <m:t>𝜺</m:t>
                    </m:r>
                    <m:r>
                      <a:rPr lang="en-US" altLang="zh-CN" i="1" dirty="0">
                        <a:latin typeface="Cambria Math"/>
                        <a:ea typeface="黑体" pitchFamily="2" charset="-122"/>
                      </a:rPr>
                      <m:t>&gt;</m:t>
                    </m:r>
                    <m:r>
                      <a:rPr lang="en-US" altLang="zh-CN" i="1" dirty="0">
                        <a:latin typeface="Cambria Math"/>
                        <a:ea typeface="黑体" pitchFamily="2" charset="-122"/>
                      </a:rPr>
                      <m:t>𝟎</m:t>
                    </m:r>
                  </m:oMath>
                </a14:m>
                <a:r>
                  <a:rPr lang="zh-CN" altLang="en-US" dirty="0">
                    <a:latin typeface="Arial" charset="0"/>
                    <a:ea typeface="黑体" pitchFamily="2" charset="-122"/>
                  </a:rPr>
                  <a:t> 是常数</a:t>
                </a:r>
                <a:r>
                  <a:rPr lang="zh-CN" altLang="en-US" dirty="0" smtClean="0">
                    <a:latin typeface="Arial" charset="0"/>
                    <a:ea typeface="黑体" pitchFamily="2" charset="-122"/>
                  </a:rPr>
                  <a:t>， 则</a:t>
                </a:r>
                <a:r>
                  <a:rPr lang="zh-CN" altLang="en-US" dirty="0">
                    <a:latin typeface="Arial" charset="0"/>
                    <a:ea typeface="黑体" pitchFamily="2" charset="-122"/>
                  </a:rPr>
                  <a:t>有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𝑻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/>
                            <a:ea typeface="黑体" pitchFamily="2" charset="-122"/>
                          </a:rPr>
                          <m:t>𝒏</m:t>
                        </m:r>
                      </m:e>
                    </m:d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=</m:t>
                    </m:r>
                    <m:r>
                      <a:rPr lang="zh-CN" altLang="en-US" i="1" smtClean="0">
                        <a:latin typeface="Cambria Math"/>
                        <a:ea typeface="黑体" pitchFamily="2" charset="-122"/>
                      </a:rPr>
                      <m:t>𝚯</m:t>
                    </m:r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(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/>
                            <a:ea typeface="黑体" pitchFamily="2" charset="-122"/>
                          </a:rPr>
                          <m:t>𝒏</m:t>
                        </m:r>
                      </m:e>
                      <m:sup>
                        <m:func>
                          <m:func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ea typeface="黑体" pitchFamily="2" charset="-122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>
                                    <a:latin typeface="Cambria Math"/>
                                    <a:ea typeface="黑体" pitchFamily="2" charset="-122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/>
                                    <a:ea typeface="黑体" pitchFamily="2" charset="-122"/>
                                  </a:rPr>
                                  <m:t>𝒃</m:t>
                                </m:r>
                              </m:sub>
                            </m:sSub>
                          </m:fName>
                          <m:e>
                            <m:r>
                              <a:rPr lang="en-US" altLang="zh-CN" i="1">
                                <a:latin typeface="Cambria Math"/>
                                <a:ea typeface="黑体" pitchFamily="2" charset="-122"/>
                              </a:rPr>
                              <m:t>𝒂</m:t>
                            </m:r>
                          </m:e>
                        </m:func>
                      </m:sup>
                    </m:sSup>
                    <m:func>
                      <m:funcPr>
                        <m:ctrlPr>
                          <a:rPr lang="en-US" altLang="zh-CN" i="1" smtClean="0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i="0" smtClean="0">
                            <a:latin typeface="Cambria Math"/>
                            <a:ea typeface="黑体" pitchFamily="2" charset="-122"/>
                          </a:rPr>
                          <m:t>l</m:t>
                        </m:r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/>
                            <a:ea typeface="黑体" pitchFamily="2" charset="-122"/>
                          </a:rPr>
                          <m:t>o</m:t>
                        </m:r>
                        <m:r>
                          <m:rPr>
                            <m:sty m:val="p"/>
                          </m:rPr>
                          <a:rPr lang="en-US" altLang="zh-CN" i="0" smtClean="0">
                            <a:latin typeface="Cambria Math"/>
                            <a:ea typeface="黑体" pitchFamily="2" charset="-122"/>
                          </a:rPr>
                          <m:t>g</m:t>
                        </m:r>
                      </m:fName>
                      <m:e>
                        <m:r>
                          <a:rPr lang="en-US" altLang="zh-CN" b="1" i="1" smtClean="0">
                            <a:latin typeface="Cambria Math"/>
                            <a:ea typeface="黑体" pitchFamily="2" charset="-122"/>
                          </a:rPr>
                          <m:t>𝒏</m:t>
                        </m:r>
                      </m:e>
                    </m:func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)</m:t>
                    </m:r>
                  </m:oMath>
                </a14:m>
                <a:endParaRPr lang="en-US" altLang="zh-CN" dirty="0" smtClean="0">
                  <a:latin typeface="Arial" charset="0"/>
                  <a:ea typeface="黑体" pitchFamily="2" charset="-122"/>
                </a:endParaRPr>
              </a:p>
              <a:p>
                <a:pPr lvl="2"/>
                <a:r>
                  <a:rPr lang="zh-CN" altLang="en-US" dirty="0">
                    <a:latin typeface="Arial" charset="0"/>
                    <a:ea typeface="黑体" pitchFamily="2" charset="-122"/>
                  </a:rPr>
                  <a:t>若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𝒇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/>
                            <a:ea typeface="黑体" pitchFamily="2" charset="-122"/>
                          </a:rPr>
                          <m:t>𝒏</m:t>
                        </m:r>
                      </m:e>
                    </m:d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=</m:t>
                    </m:r>
                    <m:r>
                      <a:rPr lang="zh-CN" altLang="en-US" i="1" smtClean="0">
                        <a:latin typeface="Cambria Math"/>
                        <a:ea typeface="黑体" pitchFamily="2" charset="-122"/>
                      </a:rPr>
                      <m:t>𝛀</m:t>
                    </m:r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(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/>
                            <a:ea typeface="黑体" pitchFamily="2" charset="-122"/>
                          </a:rPr>
                          <m:t>𝒏</m:t>
                        </m:r>
                      </m:e>
                      <m:sup>
                        <m:func>
                          <m:func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ea typeface="黑体" pitchFamily="2" charset="-122"/>
                                  </a:rPr>
                                </m:ctrlPr>
                              </m:sSubPr>
                              <m:e>
                                <m:r>
                                  <a:rPr lang="en-US" altLang="zh-CN">
                                    <a:latin typeface="Cambria Math"/>
                                    <a:ea typeface="黑体" pitchFamily="2" charset="-122"/>
                                  </a:rPr>
                                  <m:t>(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zh-CN">
                                    <a:latin typeface="Cambria Math"/>
                                    <a:ea typeface="黑体" pitchFamily="2" charset="-122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/>
                                    <a:ea typeface="黑体" pitchFamily="2" charset="-122"/>
                                  </a:rPr>
                                  <m:t>𝒃</m:t>
                                </m:r>
                              </m:sub>
                            </m:sSub>
                          </m:fName>
                          <m:e>
                            <m:r>
                              <a:rPr lang="en-US" altLang="zh-CN" i="1">
                                <a:latin typeface="Cambria Math"/>
                                <a:ea typeface="黑体" pitchFamily="2" charset="-122"/>
                              </a:rPr>
                              <m:t>𝒂</m:t>
                            </m:r>
                            <m:r>
                              <a:rPr lang="en-US" altLang="zh-CN" i="1">
                                <a:latin typeface="Cambria Math"/>
                                <a:ea typeface="黑体" pitchFamily="2" charset="-122"/>
                              </a:rPr>
                              <m:t>)</m:t>
                            </m:r>
                          </m:e>
                        </m:func>
                        <m:r>
                          <a:rPr lang="en-US" altLang="zh-CN" b="1" i="1" smtClean="0">
                            <a:latin typeface="Cambria Math"/>
                            <a:ea typeface="黑体" pitchFamily="2" charset="-122"/>
                          </a:rPr>
                          <m:t>+</m:t>
                        </m:r>
                        <m:r>
                          <a:rPr lang="zh-CN" altLang="en-US" b="1" i="1" smtClean="0">
                            <a:latin typeface="Cambria Math"/>
                            <a:ea typeface="黑体" pitchFamily="2" charset="-122"/>
                          </a:rPr>
                          <m:t>𝜺</m:t>
                        </m:r>
                      </m:sup>
                    </m:sSup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)</m:t>
                    </m:r>
                  </m:oMath>
                </a14:m>
                <a:r>
                  <a:rPr lang="zh-CN" altLang="en-US" dirty="0">
                    <a:latin typeface="Arial" charset="0"/>
                    <a:ea typeface="黑体" pitchFamily="2" charset="-122"/>
                  </a:rPr>
                  <a:t>，</a:t>
                </a:r>
                <a14:m>
                  <m:oMath xmlns:m="http://schemas.openxmlformats.org/officeDocument/2006/math">
                    <m:r>
                      <a:rPr lang="zh-CN" altLang="en-US" i="1" dirty="0">
                        <a:latin typeface="Cambria Math"/>
                        <a:ea typeface="黑体" pitchFamily="2" charset="-122"/>
                      </a:rPr>
                      <m:t>𝜺</m:t>
                    </m:r>
                    <m:r>
                      <a:rPr lang="en-US" altLang="zh-CN" i="1" dirty="0">
                        <a:latin typeface="Cambria Math"/>
                        <a:ea typeface="黑体" pitchFamily="2" charset="-122"/>
                      </a:rPr>
                      <m:t>&gt;</m:t>
                    </m:r>
                    <m:r>
                      <a:rPr lang="en-US" altLang="zh-CN" i="1" dirty="0">
                        <a:latin typeface="Cambria Math"/>
                        <a:ea typeface="黑体" pitchFamily="2" charset="-122"/>
                      </a:rPr>
                      <m:t>𝟎</m:t>
                    </m:r>
                  </m:oMath>
                </a14:m>
                <a:r>
                  <a:rPr lang="zh-CN" altLang="en-US" dirty="0">
                    <a:latin typeface="Arial" charset="0"/>
                    <a:ea typeface="黑体" pitchFamily="2" charset="-122"/>
                  </a:rPr>
                  <a:t> 是常数</a:t>
                </a:r>
                <a:r>
                  <a:rPr lang="zh-CN" altLang="en-US" dirty="0" smtClean="0">
                    <a:latin typeface="Arial" charset="0"/>
                    <a:ea typeface="黑体" pitchFamily="2" charset="-122"/>
                  </a:rPr>
                  <a:t>，且对所有充分大的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𝒏</m:t>
                    </m:r>
                  </m:oMath>
                </a14:m>
                <a:r>
                  <a:rPr lang="zh-CN" altLang="en-US" dirty="0" smtClean="0">
                    <a:latin typeface="Arial" charset="0"/>
                    <a:ea typeface="黑体" pitchFamily="2" charset="-122"/>
                  </a:rPr>
                  <a:t> 有 </a:t>
                </a:r>
                <a14:m>
                  <m:oMath xmlns:m="http://schemas.openxmlformats.org/officeDocument/2006/math">
                    <m:r>
                      <a:rPr lang="en-US" altLang="zh-CN" b="1" i="1" dirty="0" smtClean="0">
                        <a:latin typeface="Cambria Math"/>
                        <a:ea typeface="黑体" pitchFamily="2" charset="-122"/>
                      </a:rPr>
                      <m:t>𝒂𝒇</m:t>
                    </m:r>
                    <m:r>
                      <a:rPr lang="en-US" altLang="zh-CN" b="1" i="1" dirty="0" smtClean="0">
                        <a:latin typeface="Cambria Math"/>
                        <a:ea typeface="黑体" pitchFamily="2" charset="-122"/>
                      </a:rPr>
                      <m:t>(</m:t>
                    </m:r>
                    <m:f>
                      <m:fPr>
                        <m:ctrlPr>
                          <a:rPr lang="en-US" altLang="zh-CN" b="1" i="1" dirty="0" smtClean="0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fPr>
                      <m:num>
                        <m:r>
                          <a:rPr lang="en-US" altLang="zh-CN" b="1" i="1" dirty="0" smtClean="0">
                            <a:latin typeface="Cambria Math"/>
                            <a:ea typeface="黑体" pitchFamily="2" charset="-122"/>
                          </a:rPr>
                          <m:t>𝒏</m:t>
                        </m:r>
                      </m:num>
                      <m:den>
                        <m:r>
                          <a:rPr lang="en-US" altLang="zh-CN" b="1" i="1" dirty="0" smtClean="0">
                            <a:latin typeface="Cambria Math"/>
                            <a:ea typeface="黑体" pitchFamily="2" charset="-122"/>
                          </a:rPr>
                          <m:t>𝒃</m:t>
                        </m:r>
                      </m:den>
                    </m:f>
                    <m:r>
                      <a:rPr lang="en-US" altLang="zh-CN" b="1" i="1" dirty="0" smtClean="0">
                        <a:latin typeface="Cambria Math"/>
                        <a:ea typeface="黑体" pitchFamily="2" charset="-122"/>
                      </a:rPr>
                      <m:t>)</m:t>
                    </m:r>
                    <m:r>
                      <a:rPr lang="en-US" altLang="zh-CN" b="1" i="1" dirty="0" smtClean="0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altLang="zh-CN" b="1" i="1" dirty="0" smtClean="0">
                        <a:latin typeface="Cambria Math"/>
                        <a:ea typeface="Cambria Math"/>
                      </a:rPr>
                      <m:t>𝒄𝒇</m:t>
                    </m:r>
                    <m:r>
                      <a:rPr lang="en-US" altLang="zh-CN" b="1" i="1" dirty="0" smtClean="0">
                        <a:latin typeface="Cambria Math"/>
                        <a:ea typeface="Cambria Math"/>
                      </a:rPr>
                      <m:t>(</m:t>
                    </m:r>
                    <m:r>
                      <a:rPr lang="en-US" altLang="zh-CN" b="1" i="1" dirty="0" smtClean="0">
                        <a:latin typeface="Cambria Math"/>
                        <a:ea typeface="Cambria Math"/>
                      </a:rPr>
                      <m:t>𝒏</m:t>
                    </m:r>
                    <m:r>
                      <a:rPr lang="en-US" altLang="zh-CN" b="1" i="1" dirty="0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zh-CN" altLang="en-US" dirty="0" smtClean="0">
                    <a:latin typeface="Arial" charset="0"/>
                    <a:ea typeface="黑体" pitchFamily="2" charset="-122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CN" b="1" i="1" dirty="0" smtClean="0">
                        <a:latin typeface="Cambria Math"/>
                        <a:ea typeface="黑体" pitchFamily="2" charset="-122"/>
                      </a:rPr>
                      <m:t>𝒄</m:t>
                    </m:r>
                    <m:r>
                      <a:rPr lang="en-US" altLang="zh-CN" b="1" i="1" dirty="0" smtClean="0">
                        <a:latin typeface="Cambria Math"/>
                        <a:ea typeface="黑体" pitchFamily="2" charset="-122"/>
                      </a:rPr>
                      <m:t>&lt;</m:t>
                    </m:r>
                    <m:r>
                      <a:rPr lang="en-US" altLang="zh-CN" b="1" i="1" dirty="0" smtClean="0">
                        <a:latin typeface="Cambria Math"/>
                        <a:ea typeface="黑体" pitchFamily="2" charset="-122"/>
                      </a:rPr>
                      <m:t>𝟏</m:t>
                    </m:r>
                  </m:oMath>
                </a14:m>
                <a:r>
                  <a:rPr lang="zh-CN" altLang="en-US" dirty="0" smtClean="0">
                    <a:latin typeface="Arial" charset="0"/>
                    <a:ea typeface="黑体" pitchFamily="2" charset="-122"/>
                  </a:rPr>
                  <a:t> 是常数，则</a:t>
                </a:r>
                <a:r>
                  <a:rPr lang="zh-CN" altLang="en-US" dirty="0">
                    <a:latin typeface="Arial" charset="0"/>
                    <a:ea typeface="黑体" pitchFamily="2" charset="-122"/>
                  </a:rPr>
                  <a:t>有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𝑻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/>
                            <a:ea typeface="黑体" pitchFamily="2" charset="-122"/>
                          </a:rPr>
                          <m:t>𝒏</m:t>
                        </m:r>
                      </m:e>
                    </m:d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=</m:t>
                    </m:r>
                    <m:r>
                      <a:rPr lang="zh-CN" altLang="en-US" i="1" smtClean="0">
                        <a:latin typeface="Cambria Math"/>
                        <a:ea typeface="黑体" pitchFamily="2" charset="-122"/>
                      </a:rPr>
                      <m:t>𝚯</m:t>
                    </m:r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(</m:t>
                    </m:r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𝒇</m:t>
                    </m:r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(</m:t>
                    </m:r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𝒏</m:t>
                    </m:r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))</m:t>
                    </m:r>
                  </m:oMath>
                </a14:m>
                <a:endParaRPr lang="en-US" altLang="zh-CN" dirty="0">
                  <a:latin typeface="Arial" charset="0"/>
                  <a:ea typeface="黑体" pitchFamily="2" charset="-122"/>
                </a:endParaRPr>
              </a:p>
            </p:txBody>
          </p:sp>
        </mc:Choice>
        <mc:Fallback xmlns="">
          <p:sp>
            <p:nvSpPr>
              <p:cNvPr id="8195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96" t="-23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96" name="灯片编号占位符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CF84EC63-10EB-4EE3-BD7E-0F3F2F7FF479}" type="slidenum">
              <a:rPr lang="en-US" altLang="zh-CN" smtClean="0">
                <a:solidFill>
                  <a:srgbClr val="006600"/>
                </a:solidFill>
                <a:latin typeface="Courier New" pitchFamily="49" charset="0"/>
                <a:ea typeface="华文新魏" pitchFamily="2" charset="-122"/>
              </a:rPr>
              <a:pPr eaLnBrk="1" hangingPunct="1"/>
              <a:t>21</a:t>
            </a:fld>
            <a:endParaRPr lang="en-US" altLang="zh-CN" smtClean="0">
              <a:solidFill>
                <a:srgbClr val="006600"/>
              </a:solidFill>
              <a:latin typeface="Courier New" pitchFamily="49" charset="0"/>
              <a:ea typeface="华文新魏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79129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递归方程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95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 smtClean="0">
                    <a:latin typeface="Arial" charset="0"/>
                    <a:ea typeface="黑体" pitchFamily="2" charset="-122"/>
                  </a:rPr>
                  <a:t>Master</a:t>
                </a:r>
                <a:r>
                  <a:rPr lang="zh-CN" altLang="en-US" dirty="0" smtClean="0">
                    <a:latin typeface="Arial" charset="0"/>
                    <a:ea typeface="黑体" pitchFamily="2" charset="-122"/>
                  </a:rPr>
                  <a:t>定理（直观理解，一般情况）</a:t>
                </a:r>
                <a:endParaRPr lang="en-US" altLang="zh-CN" dirty="0" smtClean="0">
                  <a:latin typeface="Arial" charset="0"/>
                  <a:ea typeface="黑体" pitchFamily="2" charset="-122"/>
                </a:endParaRPr>
              </a:p>
              <a:p>
                <a:pPr lvl="1"/>
                <a:r>
                  <a:rPr lang="zh-CN" altLang="en-US" b="1" dirty="0" smtClean="0">
                    <a:ea typeface="黑体" pitchFamily="2" charset="-122"/>
                  </a:rPr>
                  <a:t>用</a:t>
                </a:r>
                <a:r>
                  <a:rPr lang="en-US" altLang="zh-CN" b="1" dirty="0" smtClean="0">
                    <a:ea typeface="黑体" pitchFamily="2" charset="-12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𝒇</m:t>
                    </m:r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(</m:t>
                    </m:r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𝒏</m:t>
                    </m:r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)</m:t>
                    </m:r>
                  </m:oMath>
                </a14:m>
                <a:r>
                  <a:rPr lang="zh-CN" altLang="en-US" dirty="0" smtClean="0">
                    <a:latin typeface="Arial" charset="0"/>
                    <a:ea typeface="黑体" pitchFamily="2" charset="-122"/>
                  </a:rPr>
                  <a:t> 与</a:t>
                </a:r>
                <a14:m>
                  <m:oMath xmlns:m="http://schemas.openxmlformats.org/officeDocument/2006/math">
                    <m:r>
                      <a:rPr lang="en-US" altLang="zh-CN" b="1" i="0" smtClean="0">
                        <a:latin typeface="Cambria Math"/>
                        <a:ea typeface="黑体" pitchFamily="2" charset="-122"/>
                      </a:rPr>
                      <m:t> 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/>
                            <a:ea typeface="黑体" pitchFamily="2" charset="-122"/>
                          </a:rPr>
                          <m:t>𝒏</m:t>
                        </m:r>
                      </m:e>
                      <m:sup>
                        <m:func>
                          <m:func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altLang="zh-CN" i="1" smtClean="0">
                                    <a:latin typeface="Cambria Math" panose="02040503050406030204" pitchFamily="18" charset="0"/>
                                    <a:ea typeface="黑体" pitchFamily="2" charset="-122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i="0" smtClean="0">
                                    <a:latin typeface="Cambria Math"/>
                                    <a:ea typeface="黑体" pitchFamily="2" charset="-122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altLang="zh-CN" b="1" i="1" smtClean="0">
                                    <a:latin typeface="Cambria Math"/>
                                    <a:ea typeface="黑体" pitchFamily="2" charset="-122"/>
                                  </a:rPr>
                                  <m:t>𝒃</m:t>
                                </m:r>
                              </m:sub>
                            </m:sSub>
                          </m:fName>
                          <m:e>
                            <m:r>
                              <a:rPr lang="en-US" altLang="zh-CN" b="1" i="1" smtClean="0">
                                <a:latin typeface="Cambria Math"/>
                                <a:ea typeface="黑体" pitchFamily="2" charset="-122"/>
                              </a:rPr>
                              <m:t>𝒂</m:t>
                            </m:r>
                          </m:e>
                        </m:func>
                      </m:sup>
                    </m:sSup>
                  </m:oMath>
                </a14:m>
                <a:r>
                  <a:rPr lang="zh-CN" altLang="en-US" dirty="0" smtClean="0">
                    <a:latin typeface="Arial" charset="0"/>
                    <a:ea typeface="黑体" pitchFamily="2" charset="-122"/>
                  </a:rPr>
                  <a:t> 的阶比较，</a:t>
                </a:r>
                <a:endParaRPr lang="en-US" altLang="zh-CN" dirty="0" smtClean="0">
                  <a:latin typeface="Arial" charset="0"/>
                  <a:ea typeface="黑体" pitchFamily="2" charset="-122"/>
                </a:endParaRPr>
              </a:p>
              <a:p>
                <a:pPr lvl="2"/>
                <a:r>
                  <a:rPr lang="zh-CN" altLang="en-US" dirty="0">
                    <a:ea typeface="黑体" pitchFamily="2" charset="-122"/>
                  </a:rPr>
                  <a:t>若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/>
                            <a:ea typeface="黑体" pitchFamily="2" charset="-122"/>
                          </a:rPr>
                          <m:t>𝒏</m:t>
                        </m:r>
                      </m:e>
                      <m:sup>
                        <m:func>
                          <m:func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ea typeface="黑体" pitchFamily="2" charset="-122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>
                                    <a:latin typeface="Cambria Math"/>
                                    <a:ea typeface="黑体" pitchFamily="2" charset="-122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/>
                                    <a:ea typeface="黑体" pitchFamily="2" charset="-122"/>
                                  </a:rPr>
                                  <m:t>𝒃</m:t>
                                </m:r>
                              </m:sub>
                            </m:sSub>
                          </m:fName>
                          <m:e>
                            <m:r>
                              <a:rPr lang="en-US" altLang="zh-CN" i="1">
                                <a:latin typeface="Cambria Math"/>
                                <a:ea typeface="黑体" pitchFamily="2" charset="-122"/>
                              </a:rPr>
                              <m:t>𝒂</m:t>
                            </m:r>
                          </m:e>
                        </m:func>
                      </m:sup>
                    </m:sSup>
                  </m:oMath>
                </a14:m>
                <a:r>
                  <a:rPr lang="zh-CN" altLang="en-US" dirty="0">
                    <a:latin typeface="Arial" charset="0"/>
                    <a:ea typeface="黑体" pitchFamily="2" charset="-122"/>
                  </a:rPr>
                  <a:t> 更大，则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𝑻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/>
                            <a:ea typeface="黑体" pitchFamily="2" charset="-122"/>
                          </a:rPr>
                          <m:t>𝒏</m:t>
                        </m:r>
                      </m:e>
                    </m:d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=</m:t>
                    </m:r>
                    <m:r>
                      <a:rPr lang="zh-CN" altLang="en-US" i="1">
                        <a:latin typeface="Cambria Math"/>
                        <a:ea typeface="黑体" pitchFamily="2" charset="-122"/>
                      </a:rPr>
                      <m:t>𝚯</m:t>
                    </m:r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(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/>
                            <a:ea typeface="黑体" pitchFamily="2" charset="-122"/>
                          </a:rPr>
                          <m:t>𝒏</m:t>
                        </m:r>
                      </m:e>
                      <m:sup>
                        <m:func>
                          <m:func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ea typeface="黑体" pitchFamily="2" charset="-122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>
                                    <a:latin typeface="Cambria Math"/>
                                    <a:ea typeface="黑体" pitchFamily="2" charset="-122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/>
                                    <a:ea typeface="黑体" pitchFamily="2" charset="-122"/>
                                  </a:rPr>
                                  <m:t>𝒃</m:t>
                                </m:r>
                              </m:sub>
                            </m:sSub>
                          </m:fName>
                          <m:e>
                            <m:r>
                              <a:rPr lang="en-US" altLang="zh-CN" i="1">
                                <a:latin typeface="Cambria Math"/>
                                <a:ea typeface="黑体" pitchFamily="2" charset="-122"/>
                              </a:rPr>
                              <m:t>𝒂</m:t>
                            </m:r>
                          </m:e>
                        </m:func>
                      </m:sup>
                    </m:sSup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)</m:t>
                    </m:r>
                  </m:oMath>
                </a14:m>
                <a:endParaRPr lang="en-US" altLang="zh-CN" dirty="0" smtClean="0">
                  <a:latin typeface="Arial" charset="0"/>
                  <a:ea typeface="黑体" pitchFamily="2" charset="-122"/>
                </a:endParaRPr>
              </a:p>
              <a:p>
                <a:pPr lvl="2"/>
                <a:r>
                  <a:rPr lang="zh-CN" altLang="en-US" dirty="0" smtClean="0">
                    <a:latin typeface="Arial" charset="0"/>
                    <a:ea typeface="黑体" pitchFamily="2" charset="-122"/>
                  </a:rPr>
                  <a:t>若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𝒇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/>
                            <a:ea typeface="黑体" pitchFamily="2" charset="-122"/>
                          </a:rPr>
                          <m:t>𝒏</m:t>
                        </m:r>
                      </m:e>
                    </m:d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=</m:t>
                    </m:r>
                    <m:r>
                      <a:rPr lang="zh-CN" altLang="en-US" i="1" smtClean="0">
                        <a:latin typeface="Cambria Math"/>
                        <a:ea typeface="黑体" pitchFamily="2" charset="-122"/>
                      </a:rPr>
                      <m:t>𝚯</m:t>
                    </m:r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(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/>
                            <a:ea typeface="黑体" pitchFamily="2" charset="-122"/>
                          </a:rPr>
                          <m:t>𝒏</m:t>
                        </m:r>
                      </m:e>
                      <m:sup>
                        <m:func>
                          <m:func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ea typeface="黑体" pitchFamily="2" charset="-122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>
                                    <a:latin typeface="Cambria Math"/>
                                    <a:ea typeface="黑体" pitchFamily="2" charset="-122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/>
                                    <a:ea typeface="黑体" pitchFamily="2" charset="-122"/>
                                  </a:rPr>
                                  <m:t>𝒃</m:t>
                                </m:r>
                              </m:sub>
                            </m:sSub>
                          </m:fName>
                          <m:e>
                            <m:r>
                              <a:rPr lang="en-US" altLang="zh-CN" i="1">
                                <a:latin typeface="Cambria Math"/>
                                <a:ea typeface="黑体" pitchFamily="2" charset="-122"/>
                              </a:rPr>
                              <m:t>𝒂</m:t>
                            </m:r>
                          </m:e>
                        </m:func>
                      </m:sup>
                    </m:sSup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)</m:t>
                    </m:r>
                  </m:oMath>
                </a14:m>
                <a:r>
                  <a:rPr lang="zh-CN" altLang="en-US" dirty="0" smtClean="0">
                    <a:latin typeface="Arial" charset="0"/>
                    <a:ea typeface="黑体" pitchFamily="2" charset="-122"/>
                  </a:rPr>
                  <a:t>，即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𝒇</m:t>
                    </m:r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(</m:t>
                    </m:r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𝒏</m:t>
                    </m:r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)</m:t>
                    </m:r>
                  </m:oMath>
                </a14:m>
                <a:r>
                  <a:rPr lang="zh-CN" altLang="en-US" dirty="0">
                    <a:latin typeface="Arial" charset="0"/>
                    <a:ea typeface="黑体" pitchFamily="2" charset="-122"/>
                  </a:rPr>
                  <a:t> 与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/>
                        <a:ea typeface="黑体" pitchFamily="2" charset="-122"/>
                      </a:rPr>
                      <m:t> 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/>
                            <a:ea typeface="黑体" pitchFamily="2" charset="-122"/>
                          </a:rPr>
                          <m:t>𝒏</m:t>
                        </m:r>
                      </m:e>
                      <m:sup>
                        <m:func>
                          <m:func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ea typeface="黑体" pitchFamily="2" charset="-122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>
                                    <a:latin typeface="Cambria Math"/>
                                    <a:ea typeface="黑体" pitchFamily="2" charset="-122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/>
                                    <a:ea typeface="黑体" pitchFamily="2" charset="-122"/>
                                  </a:rPr>
                                  <m:t>𝒃</m:t>
                                </m:r>
                              </m:sub>
                            </m:sSub>
                          </m:fName>
                          <m:e>
                            <m:r>
                              <a:rPr lang="en-US" altLang="zh-CN" i="1">
                                <a:latin typeface="Cambria Math"/>
                                <a:ea typeface="黑体" pitchFamily="2" charset="-122"/>
                              </a:rPr>
                              <m:t>𝒂</m:t>
                            </m:r>
                          </m:e>
                        </m:func>
                      </m:sup>
                    </m:sSup>
                  </m:oMath>
                </a14:m>
                <a:r>
                  <a:rPr lang="zh-CN" altLang="en-US" dirty="0">
                    <a:latin typeface="Arial" charset="0"/>
                    <a:ea typeface="黑体" pitchFamily="2" charset="-122"/>
                  </a:rPr>
                  <a:t> </a:t>
                </a:r>
                <a:r>
                  <a:rPr lang="zh-CN" altLang="en-US" dirty="0" smtClean="0">
                    <a:latin typeface="Arial" charset="0"/>
                    <a:ea typeface="黑体" pitchFamily="2" charset="-122"/>
                  </a:rPr>
                  <a:t>同阶， 则</a:t>
                </a:r>
                <a:r>
                  <a:rPr lang="zh-CN" altLang="en-US" dirty="0">
                    <a:latin typeface="Arial" charset="0"/>
                    <a:ea typeface="黑体" pitchFamily="2" charset="-122"/>
                  </a:rPr>
                  <a:t>有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𝑻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/>
                            <a:ea typeface="黑体" pitchFamily="2" charset="-122"/>
                          </a:rPr>
                          <m:t>𝒏</m:t>
                        </m:r>
                      </m:e>
                    </m:d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=</m:t>
                    </m:r>
                    <m:r>
                      <a:rPr lang="zh-CN" altLang="en-US" i="1" smtClean="0">
                        <a:latin typeface="Cambria Math"/>
                        <a:ea typeface="黑体" pitchFamily="2" charset="-122"/>
                      </a:rPr>
                      <m:t>𝚯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latin typeface="Cambria Math"/>
                                <a:ea typeface="黑体" pitchFamily="2" charset="-122"/>
                              </a:rPr>
                              <m:t>𝒏</m:t>
                            </m:r>
                          </m:e>
                          <m:sup>
                            <m:func>
                              <m:func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ea typeface="黑体" pitchFamily="2" charset="-122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  <a:ea typeface="黑体" pitchFamily="2" charset="-122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>
                                        <a:latin typeface="Cambria Math"/>
                                        <a:ea typeface="黑体" pitchFamily="2" charset="-122"/>
                                      </a:rPr>
                                      <m:t>log</m:t>
                                    </m:r>
                                  </m:e>
                                  <m:sub>
                                    <m:r>
                                      <a:rPr lang="en-US" altLang="zh-CN" i="1">
                                        <a:latin typeface="Cambria Math"/>
                                        <a:ea typeface="黑体" pitchFamily="2" charset="-122"/>
                                      </a:rPr>
                                      <m:t>𝒃</m:t>
                                    </m:r>
                                  </m:sub>
                                </m:sSub>
                              </m:fName>
                              <m:e>
                                <m:r>
                                  <a:rPr lang="en-US" altLang="zh-CN" i="1">
                                    <a:latin typeface="Cambria Math"/>
                                    <a:ea typeface="黑体" pitchFamily="2" charset="-122"/>
                                  </a:rPr>
                                  <m:t>𝒂</m:t>
                                </m:r>
                              </m:e>
                            </m:func>
                          </m:sup>
                        </m:sSup>
                        <m:func>
                          <m:func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 i="0" smtClean="0">
                                <a:latin typeface="Cambria Math"/>
                                <a:ea typeface="黑体" pitchFamily="2" charset="-122"/>
                              </a:rPr>
                              <m:t>l</m:t>
                            </m:r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atin typeface="Cambria Math"/>
                                <a:ea typeface="黑体" pitchFamily="2" charset="-122"/>
                              </a:rPr>
                              <m:t>o</m:t>
                            </m:r>
                            <m:r>
                              <m:rPr>
                                <m:sty m:val="p"/>
                              </m:rPr>
                              <a:rPr lang="en-US" altLang="zh-CN" i="0" smtClean="0">
                                <a:latin typeface="Cambria Math"/>
                                <a:ea typeface="黑体" pitchFamily="2" charset="-122"/>
                              </a:rPr>
                              <m:t>g</m:t>
                            </m:r>
                          </m:fName>
                          <m:e>
                            <m:r>
                              <a:rPr lang="en-US" altLang="zh-CN" b="1" i="1" smtClean="0">
                                <a:latin typeface="Cambria Math"/>
                                <a:ea typeface="黑体" pitchFamily="2" charset="-122"/>
                              </a:rPr>
                              <m:t>𝒏</m:t>
                            </m:r>
                          </m:e>
                        </m:func>
                      </m:e>
                    </m:d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=</m:t>
                    </m:r>
                    <m:r>
                      <a:rPr lang="zh-CN" altLang="en-US" i="1">
                        <a:latin typeface="Cambria Math"/>
                        <a:ea typeface="黑体" pitchFamily="2" charset="-122"/>
                      </a:rPr>
                      <m:t>𝚯</m:t>
                    </m:r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(</m:t>
                    </m:r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𝒇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/>
                            <a:ea typeface="黑体" pitchFamily="2" charset="-122"/>
                          </a:rPr>
                          <m:t>𝒏</m:t>
                        </m:r>
                      </m:e>
                    </m:d>
                    <m:func>
                      <m:funcPr>
                        <m:ctrlPr>
                          <a:rPr lang="en-US" altLang="zh-CN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>
                            <a:latin typeface="Cambria Math"/>
                            <a:ea typeface="黑体" pitchFamily="2" charset="-122"/>
                          </a:rPr>
                          <m:t>l</m:t>
                        </m:r>
                        <m:r>
                          <m:rPr>
                            <m:sty m:val="p"/>
                          </m:rPr>
                          <a:rPr lang="en-US" altLang="zh-CN" b="0">
                            <a:latin typeface="Cambria Math"/>
                            <a:ea typeface="黑体" pitchFamily="2" charset="-122"/>
                          </a:rPr>
                          <m:t>o</m:t>
                        </m:r>
                        <m:r>
                          <m:rPr>
                            <m:sty m:val="p"/>
                          </m:rPr>
                          <a:rPr lang="en-US" altLang="zh-CN">
                            <a:latin typeface="Cambria Math"/>
                            <a:ea typeface="黑体" pitchFamily="2" charset="-122"/>
                          </a:rPr>
                          <m:t>g</m:t>
                        </m:r>
                      </m:fName>
                      <m:e>
                        <m:r>
                          <a:rPr lang="en-US" altLang="zh-CN" i="1">
                            <a:latin typeface="Cambria Math"/>
                            <a:ea typeface="黑体" pitchFamily="2" charset="-122"/>
                          </a:rPr>
                          <m:t>𝒏</m:t>
                        </m:r>
                      </m:e>
                    </m:func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)</m:t>
                    </m:r>
                  </m:oMath>
                </a14:m>
                <a:endParaRPr lang="en-US" altLang="zh-CN" dirty="0" smtClean="0">
                  <a:latin typeface="Arial" charset="0"/>
                  <a:ea typeface="黑体" pitchFamily="2" charset="-122"/>
                </a:endParaRPr>
              </a:p>
              <a:p>
                <a:pPr lvl="2"/>
                <a:r>
                  <a:rPr lang="zh-CN" altLang="en-US" dirty="0">
                    <a:latin typeface="Arial" charset="0"/>
                    <a:ea typeface="黑体" pitchFamily="2" charset="-122"/>
                  </a:rPr>
                  <a:t>若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𝒇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/>
                            <a:ea typeface="黑体" pitchFamily="2" charset="-122"/>
                          </a:rPr>
                          <m:t>𝒏</m:t>
                        </m:r>
                      </m:e>
                    </m:d>
                  </m:oMath>
                </a14:m>
                <a:r>
                  <a:rPr lang="zh-CN" altLang="en-US" dirty="0">
                    <a:latin typeface="Arial" charset="0"/>
                    <a:ea typeface="黑体" pitchFamily="2" charset="-122"/>
                  </a:rPr>
                  <a:t> 更大，则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𝑻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/>
                            <a:ea typeface="黑体" pitchFamily="2" charset="-122"/>
                          </a:rPr>
                          <m:t>𝒏</m:t>
                        </m:r>
                      </m:e>
                    </m:d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=</m:t>
                    </m:r>
                    <m:r>
                      <a:rPr lang="zh-CN" altLang="en-US" i="1">
                        <a:latin typeface="Cambria Math"/>
                        <a:ea typeface="黑体" pitchFamily="2" charset="-122"/>
                      </a:rPr>
                      <m:t>𝚯</m:t>
                    </m:r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(</m:t>
                    </m:r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𝒇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/>
                            <a:ea typeface="黑体" pitchFamily="2" charset="-122"/>
                          </a:rPr>
                          <m:t>𝒏</m:t>
                        </m:r>
                      </m:e>
                    </m:d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)</m:t>
                    </m:r>
                  </m:oMath>
                </a14:m>
                <a:endParaRPr lang="en-US" altLang="zh-CN" dirty="0">
                  <a:latin typeface="Arial" charset="0"/>
                  <a:ea typeface="黑体" pitchFamily="2" charset="-122"/>
                </a:endParaRPr>
              </a:p>
            </p:txBody>
          </p:sp>
        </mc:Choice>
        <mc:Fallback xmlns="">
          <p:sp>
            <p:nvSpPr>
              <p:cNvPr id="8195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96" t="-23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96" name="灯片编号占位符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CF84EC63-10EB-4EE3-BD7E-0F3F2F7FF479}" type="slidenum">
              <a:rPr lang="en-US" altLang="zh-CN" smtClean="0">
                <a:solidFill>
                  <a:srgbClr val="006600"/>
                </a:solidFill>
                <a:latin typeface="Courier New" pitchFamily="49" charset="0"/>
                <a:ea typeface="华文新魏" pitchFamily="2" charset="-122"/>
              </a:rPr>
              <a:pPr eaLnBrk="1" hangingPunct="1"/>
              <a:t>22</a:t>
            </a:fld>
            <a:endParaRPr lang="en-US" altLang="zh-CN" smtClean="0">
              <a:solidFill>
                <a:srgbClr val="006600"/>
              </a:solidFill>
              <a:latin typeface="Courier New" pitchFamily="49" charset="0"/>
              <a:ea typeface="华文新魏" pitchFamily="2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83208" y="6129300"/>
            <a:ext cx="6034024" cy="523220"/>
          </a:xfrm>
          <a:prstGeom prst="rect">
            <a:avLst/>
          </a:prstGeom>
          <a:noFill/>
          <a:ln w="25400">
            <a:noFill/>
          </a:ln>
        </p:spPr>
        <p:txBody>
          <a:bodyPr wrap="none" rtlCol="0">
            <a:sp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zh-CN" altLang="en-US" sz="2800" b="1" dirty="0" smtClean="0">
                <a:solidFill>
                  <a:srgbClr val="C00000"/>
                </a:solidFill>
                <a:ea typeface="黑体" pitchFamily="49" charset="-122"/>
              </a:rPr>
              <a:t>对于红色部分，</a:t>
            </a:r>
            <a:r>
              <a:rPr lang="en-US" altLang="zh-CN" sz="2800" b="1" dirty="0" smtClean="0">
                <a:solidFill>
                  <a:srgbClr val="C00000"/>
                </a:solidFill>
                <a:ea typeface="黑体" pitchFamily="49" charset="-122"/>
              </a:rPr>
              <a:t>Master</a:t>
            </a:r>
            <a:r>
              <a:rPr lang="zh-CN" altLang="en-US" sz="2800" b="1" dirty="0" smtClean="0">
                <a:solidFill>
                  <a:srgbClr val="C00000"/>
                </a:solidFill>
                <a:ea typeface="黑体" pitchFamily="49" charset="-122"/>
              </a:rPr>
              <a:t>定理无能为力</a:t>
            </a:r>
          </a:p>
        </p:txBody>
      </p:sp>
      <p:grpSp>
        <p:nvGrpSpPr>
          <p:cNvPr id="23" name="组合 22"/>
          <p:cNvGrpSpPr/>
          <p:nvPr/>
        </p:nvGrpSpPr>
        <p:grpSpPr>
          <a:xfrm>
            <a:off x="71500" y="4329611"/>
            <a:ext cx="8690200" cy="1690672"/>
            <a:chOff x="71500" y="4329611"/>
            <a:chExt cx="8690200" cy="169067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33"/>
                <p:cNvSpPr>
                  <a:spLocks noChangeArrowheads="1"/>
                </p:cNvSpPr>
                <p:nvPr/>
              </p:nvSpPr>
              <p:spPr bwMode="auto">
                <a:xfrm>
                  <a:off x="431539" y="4695749"/>
                  <a:ext cx="2357537" cy="924807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000" i="1" smtClean="0">
                            <a:latin typeface="Cambria Math"/>
                            <a:ea typeface="黑体" pitchFamily="2" charset="-122"/>
                          </a:rPr>
                          <m:t>𝑻</m:t>
                        </m:r>
                        <m:d>
                          <m:d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dPr>
                          <m:e>
                            <m:r>
                              <a:rPr lang="en-US" altLang="zh-CN" sz="2000" i="1">
                                <a:latin typeface="Cambria Math"/>
                                <a:ea typeface="黑体" pitchFamily="2" charset="-122"/>
                              </a:rPr>
                              <m:t>𝒏</m:t>
                            </m:r>
                          </m:e>
                        </m:d>
                        <m:r>
                          <a:rPr lang="en-US" altLang="zh-CN" sz="2000" i="1">
                            <a:latin typeface="Cambria Math"/>
                            <a:ea typeface="黑体" pitchFamily="2" charset="-122"/>
                          </a:rPr>
                          <m:t>=</m:t>
                        </m:r>
                        <m:r>
                          <a:rPr lang="zh-CN" altLang="en-US" sz="2000" i="1">
                            <a:latin typeface="Cambria Math"/>
                            <a:ea typeface="黑体" pitchFamily="2" charset="-122"/>
                          </a:rPr>
                          <m:t>𝚯</m:t>
                        </m:r>
                        <m:r>
                          <a:rPr lang="en-US" altLang="zh-CN" sz="2000" i="1">
                            <a:latin typeface="Cambria Math"/>
                            <a:ea typeface="黑体" pitchFamily="2" charset="-122"/>
                          </a:rPr>
                          <m:t>(</m:t>
                        </m:r>
                        <m:sSup>
                          <m:sSup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sSupPr>
                          <m:e>
                            <m:r>
                              <a:rPr lang="en-US" altLang="zh-CN" sz="2000" i="1">
                                <a:latin typeface="Cambria Math"/>
                                <a:ea typeface="黑体" pitchFamily="2" charset="-122"/>
                              </a:rPr>
                              <m:t>𝒏</m:t>
                            </m:r>
                          </m:e>
                          <m:sup>
                            <m:func>
                              <m:func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  <a:ea typeface="黑体" pitchFamily="2" charset="-122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en-US" altLang="zh-CN" sz="2000" i="1">
                                        <a:latin typeface="Cambria Math" panose="02040503050406030204" pitchFamily="18" charset="0"/>
                                        <a:ea typeface="黑体" pitchFamily="2" charset="-122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sz="2000">
                                        <a:latin typeface="Cambria Math"/>
                                        <a:ea typeface="黑体" pitchFamily="2" charset="-122"/>
                                      </a:rPr>
                                      <m:t>log</m:t>
                                    </m:r>
                                  </m:e>
                                  <m:sub>
                                    <m:r>
                                      <a:rPr lang="en-US" altLang="zh-CN" sz="2000" i="1">
                                        <a:latin typeface="Cambria Math"/>
                                        <a:ea typeface="黑体" pitchFamily="2" charset="-122"/>
                                      </a:rPr>
                                      <m:t>𝒃</m:t>
                                    </m:r>
                                  </m:sub>
                                </m:sSub>
                              </m:fName>
                              <m:e>
                                <m:r>
                                  <a:rPr lang="en-US" altLang="zh-CN" sz="2000" i="1">
                                    <a:latin typeface="Cambria Math"/>
                                    <a:ea typeface="黑体" pitchFamily="2" charset="-122"/>
                                  </a:rPr>
                                  <m:t>𝒂</m:t>
                                </m:r>
                              </m:e>
                            </m:func>
                          </m:sup>
                        </m:sSup>
                        <m:r>
                          <a:rPr lang="en-US" altLang="zh-CN" sz="2000" i="1">
                            <a:latin typeface="Cambria Math"/>
                            <a:ea typeface="黑体" pitchFamily="2" charset="-122"/>
                          </a:rPr>
                          <m:t>)</m:t>
                        </m:r>
                      </m:oMath>
                    </m:oMathPara>
                  </a14:m>
                  <a:endParaRPr lang="en-US" altLang="zh-CN" sz="2000" b="1" i="1" dirty="0">
                    <a:effectLst>
                      <a:outerShdw blurRad="38100" dist="38100" dir="2700000" algn="tl">
                        <a:srgbClr val="FFFFFF"/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6" name="Rectangle 3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31539" y="4695749"/>
                  <a:ext cx="2357537" cy="924807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34"/>
                <p:cNvSpPr>
                  <a:spLocks noChangeArrowheads="1"/>
                </p:cNvSpPr>
                <p:nvPr/>
              </p:nvSpPr>
              <p:spPr bwMode="auto">
                <a:xfrm>
                  <a:off x="5472411" y="4698943"/>
                  <a:ext cx="2447961" cy="92161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i="1">
                            <a:latin typeface="Cambria Math"/>
                            <a:ea typeface="黑体" pitchFamily="2" charset="-122"/>
                          </a:rPr>
                          <m:t>𝑻</m:t>
                        </m:r>
                        <m:d>
                          <m:d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dPr>
                          <m:e>
                            <m:r>
                              <a:rPr lang="en-US" altLang="zh-CN" i="1">
                                <a:latin typeface="Cambria Math"/>
                                <a:ea typeface="黑体" pitchFamily="2" charset="-122"/>
                              </a:rPr>
                              <m:t>𝒏</m:t>
                            </m:r>
                          </m:e>
                        </m:d>
                        <m:r>
                          <a:rPr lang="en-US" altLang="zh-CN" i="1">
                            <a:latin typeface="Cambria Math"/>
                            <a:ea typeface="黑体" pitchFamily="2" charset="-122"/>
                          </a:rPr>
                          <m:t>=</m:t>
                        </m:r>
                        <m:r>
                          <a:rPr lang="zh-CN" altLang="en-US" i="1">
                            <a:latin typeface="Cambria Math"/>
                            <a:ea typeface="黑体" pitchFamily="2" charset="-122"/>
                          </a:rPr>
                          <m:t>𝚯</m:t>
                        </m:r>
                        <m:r>
                          <a:rPr lang="en-US" altLang="zh-CN" b="1" i="1">
                            <a:latin typeface="Cambria Math"/>
                            <a:ea typeface="黑体" pitchFamily="2" charset="-122"/>
                          </a:rPr>
                          <m:t>(</m:t>
                        </m:r>
                        <m:r>
                          <a:rPr lang="en-US" altLang="zh-CN" b="1" i="1">
                            <a:latin typeface="Cambria Math"/>
                            <a:ea typeface="黑体" pitchFamily="2" charset="-122"/>
                          </a:rPr>
                          <m:t>𝒇</m:t>
                        </m:r>
                        <m:d>
                          <m:dPr>
                            <m:ctrlPr>
                              <a:rPr lang="en-US" altLang="zh-CN" b="1" i="1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dPr>
                          <m:e>
                            <m:r>
                              <a:rPr lang="en-US" altLang="zh-CN" b="1" i="1">
                                <a:latin typeface="Cambria Math"/>
                                <a:ea typeface="黑体" pitchFamily="2" charset="-122"/>
                              </a:rPr>
                              <m:t>𝒏</m:t>
                            </m:r>
                          </m:e>
                        </m:d>
                        <m:r>
                          <a:rPr lang="en-US" altLang="zh-CN" b="1" i="1">
                            <a:latin typeface="Cambria Math"/>
                            <a:ea typeface="黑体" pitchFamily="2" charset="-122"/>
                          </a:rPr>
                          <m:t>)</m:t>
                        </m:r>
                      </m:oMath>
                    </m:oMathPara>
                  </a14:m>
                  <a:endParaRPr lang="en-US" altLang="zh-CN" b="1" i="1" dirty="0">
                    <a:effectLst>
                      <a:outerShdw blurRad="38100" dist="38100" dir="2700000" algn="tl">
                        <a:srgbClr val="FFFFFF"/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7" name="Rectangle 3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472411" y="4698943"/>
                  <a:ext cx="2447961" cy="921614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Rectangle 38"/>
            <p:cNvSpPr>
              <a:spLocks noChangeArrowheads="1"/>
            </p:cNvSpPr>
            <p:nvPr/>
          </p:nvSpPr>
          <p:spPr bwMode="auto">
            <a:xfrm>
              <a:off x="2789077" y="5099557"/>
              <a:ext cx="2683335" cy="52100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" name="Line 37"/>
            <p:cNvSpPr>
              <a:spLocks noChangeShapeType="1"/>
            </p:cNvSpPr>
            <p:nvPr/>
          </p:nvSpPr>
          <p:spPr bwMode="auto">
            <a:xfrm>
              <a:off x="4130744" y="4695750"/>
              <a:ext cx="0" cy="924807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" name="Line 6"/>
            <p:cNvSpPr>
              <a:spLocks noChangeShapeType="1"/>
            </p:cNvSpPr>
            <p:nvPr/>
          </p:nvSpPr>
          <p:spPr bwMode="auto">
            <a:xfrm>
              <a:off x="71500" y="5620557"/>
              <a:ext cx="833016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矩形 1"/>
                <p:cNvSpPr/>
                <p:nvPr/>
              </p:nvSpPr>
              <p:spPr>
                <a:xfrm>
                  <a:off x="3708085" y="5635702"/>
                  <a:ext cx="888898" cy="38164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latin typeface="Cambria Math"/>
                                <a:ea typeface="黑体" pitchFamily="2" charset="-122"/>
                              </a:rPr>
                              <m:t>𝒏</m:t>
                            </m:r>
                          </m:e>
                          <m:sup>
                            <m:func>
                              <m:func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ea typeface="黑体" pitchFamily="2" charset="-122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  <a:ea typeface="黑体" pitchFamily="2" charset="-122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>
                                        <a:latin typeface="Cambria Math"/>
                                        <a:ea typeface="黑体" pitchFamily="2" charset="-122"/>
                                      </a:rPr>
                                      <m:t>log</m:t>
                                    </m:r>
                                  </m:e>
                                  <m:sub>
                                    <m:r>
                                      <a:rPr lang="en-US" altLang="zh-CN" b="1" i="1">
                                        <a:latin typeface="Cambria Math"/>
                                        <a:ea typeface="黑体" pitchFamily="2" charset="-122"/>
                                      </a:rPr>
                                      <m:t>𝒃</m:t>
                                    </m:r>
                                  </m:sub>
                                </m:sSub>
                              </m:fName>
                              <m:e>
                                <m:r>
                                  <a:rPr lang="en-US" altLang="zh-CN" b="1" i="1">
                                    <a:latin typeface="Cambria Math"/>
                                    <a:ea typeface="黑体" pitchFamily="2" charset="-122"/>
                                  </a:rPr>
                                  <m:t>𝒂</m:t>
                                </m:r>
                              </m:e>
                            </m:func>
                          </m:sup>
                        </m:sSup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2" name="矩形 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08085" y="5635702"/>
                  <a:ext cx="888898" cy="381643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矩形 18"/>
                <p:cNvSpPr/>
                <p:nvPr/>
              </p:nvSpPr>
              <p:spPr>
                <a:xfrm>
                  <a:off x="5056062" y="5638640"/>
                  <a:ext cx="1125756" cy="38164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sSupPr>
                          <m:e>
                            <m:sSup>
                              <m:sSup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  <a:ea typeface="黑体" pitchFamily="2" charset="-122"/>
                                  </a:rPr>
                                </m:ctrlPr>
                              </m:sSupPr>
                              <m:e>
                                <m:r>
                                  <a:rPr lang="en-US" altLang="zh-CN" b="0" i="1" smtClean="0">
                                    <a:latin typeface="Cambria Math"/>
                                    <a:ea typeface="黑体" pitchFamily="2" charset="-122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zh-CN" altLang="en-US" b="0" i="1" smtClean="0">
                                    <a:latin typeface="Cambria Math"/>
                                    <a:ea typeface="黑体" pitchFamily="2" charset="-122"/>
                                  </a:rPr>
                                  <m:t>𝜀</m:t>
                                </m:r>
                              </m:sup>
                            </m:sSup>
                            <m:r>
                              <a:rPr lang="en-US" altLang="zh-CN" i="1">
                                <a:latin typeface="Cambria Math"/>
                                <a:ea typeface="黑体" pitchFamily="2" charset="-122"/>
                              </a:rPr>
                              <m:t>𝒏</m:t>
                            </m:r>
                          </m:e>
                          <m:sup>
                            <m:func>
                              <m:func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ea typeface="黑体" pitchFamily="2" charset="-122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  <a:ea typeface="黑体" pitchFamily="2" charset="-122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>
                                        <a:latin typeface="Cambria Math"/>
                                        <a:ea typeface="黑体" pitchFamily="2" charset="-122"/>
                                      </a:rPr>
                                      <m:t>log</m:t>
                                    </m:r>
                                  </m:e>
                                  <m:sub>
                                    <m:r>
                                      <a:rPr lang="en-US" altLang="zh-CN" b="1" i="1">
                                        <a:latin typeface="Cambria Math"/>
                                        <a:ea typeface="黑体" pitchFamily="2" charset="-122"/>
                                      </a:rPr>
                                      <m:t>𝒃</m:t>
                                    </m:r>
                                  </m:sub>
                                </m:sSub>
                              </m:fName>
                              <m:e>
                                <m:r>
                                  <a:rPr lang="en-US" altLang="zh-CN" b="1" i="1">
                                    <a:latin typeface="Cambria Math"/>
                                    <a:ea typeface="黑体" pitchFamily="2" charset="-122"/>
                                  </a:rPr>
                                  <m:t>𝒂</m:t>
                                </m:r>
                              </m:e>
                            </m:func>
                          </m:sup>
                        </m:sSup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9" name="矩形 1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56062" y="5638640"/>
                  <a:ext cx="1125756" cy="381643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矩形 19"/>
                <p:cNvSpPr/>
                <p:nvPr/>
              </p:nvSpPr>
              <p:spPr>
                <a:xfrm>
                  <a:off x="2195736" y="5638640"/>
                  <a:ext cx="1247586" cy="38164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sSupPr>
                          <m:e>
                            <m:sSup>
                              <m:sSupPr>
                                <m:ctrlPr>
                                  <a:rPr lang="en-US" altLang="zh-CN" i="1" smtClean="0">
                                    <a:latin typeface="Cambria Math" panose="02040503050406030204" pitchFamily="18" charset="0"/>
                                    <a:ea typeface="黑体" pitchFamily="2" charset="-122"/>
                                  </a:rPr>
                                </m:ctrlPr>
                              </m:sSupPr>
                              <m:e>
                                <m:r>
                                  <a:rPr lang="en-US" altLang="zh-CN" b="0" i="1" smtClean="0">
                                    <a:latin typeface="Cambria Math"/>
                                    <a:ea typeface="黑体" pitchFamily="2" charset="-122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altLang="zh-CN" b="0" i="1" smtClean="0">
                                    <a:latin typeface="Cambria Math"/>
                                    <a:ea typeface="黑体" pitchFamily="2" charset="-122"/>
                                  </a:rPr>
                                  <m:t>−</m:t>
                                </m:r>
                                <m:r>
                                  <a:rPr lang="zh-CN" altLang="en-US" i="1" smtClean="0">
                                    <a:latin typeface="Cambria Math"/>
                                    <a:ea typeface="黑体" pitchFamily="2" charset="-122"/>
                                  </a:rPr>
                                  <m:t>𝜀</m:t>
                                </m:r>
                              </m:sup>
                            </m:sSup>
                            <m:r>
                              <a:rPr lang="en-US" altLang="zh-CN" i="1">
                                <a:latin typeface="Cambria Math"/>
                                <a:ea typeface="黑体" pitchFamily="2" charset="-122"/>
                              </a:rPr>
                              <m:t>𝒏</m:t>
                            </m:r>
                          </m:e>
                          <m:sup>
                            <m:func>
                              <m:func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ea typeface="黑体" pitchFamily="2" charset="-122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  <a:ea typeface="黑体" pitchFamily="2" charset="-122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>
                                        <a:latin typeface="Cambria Math"/>
                                        <a:ea typeface="黑体" pitchFamily="2" charset="-122"/>
                                      </a:rPr>
                                      <m:t>log</m:t>
                                    </m:r>
                                  </m:e>
                                  <m:sub>
                                    <m:r>
                                      <a:rPr lang="en-US" altLang="zh-CN" b="1" i="1">
                                        <a:latin typeface="Cambria Math"/>
                                        <a:ea typeface="黑体" pitchFamily="2" charset="-122"/>
                                      </a:rPr>
                                      <m:t>𝒃</m:t>
                                    </m:r>
                                  </m:sub>
                                </m:sSub>
                              </m:fName>
                              <m:e>
                                <m:r>
                                  <a:rPr lang="en-US" altLang="zh-CN" b="1" i="1">
                                    <a:latin typeface="Cambria Math"/>
                                    <a:ea typeface="黑体" pitchFamily="2" charset="-122"/>
                                  </a:rPr>
                                  <m:t>𝒂</m:t>
                                </m:r>
                              </m:e>
                            </m:func>
                          </m:sup>
                        </m:sSup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20" name="矩形 1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95736" y="5638640"/>
                  <a:ext cx="1247586" cy="381643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矩形 17"/>
                <p:cNvSpPr/>
                <p:nvPr/>
              </p:nvSpPr>
              <p:spPr>
                <a:xfrm>
                  <a:off x="3390381" y="4329611"/>
                  <a:ext cx="1602555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zh-CN" altLang="en-US" i="1">
                            <a:latin typeface="Cambria Math"/>
                            <a:ea typeface="黑体" pitchFamily="2" charset="-122"/>
                          </a:rPr>
                          <m:t>𝚯</m:t>
                        </m:r>
                        <m:r>
                          <a:rPr lang="en-US" altLang="zh-CN" i="1">
                            <a:latin typeface="Cambria Math"/>
                            <a:ea typeface="黑体" pitchFamily="2" charset="-122"/>
                          </a:rPr>
                          <m:t>(</m:t>
                        </m:r>
                        <m:r>
                          <a:rPr lang="en-US" altLang="zh-CN" i="1">
                            <a:latin typeface="Cambria Math"/>
                            <a:ea typeface="黑体" pitchFamily="2" charset="-122"/>
                          </a:rPr>
                          <m:t>𝒇</m:t>
                        </m:r>
                        <m:d>
                          <m:d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dPr>
                          <m:e>
                            <m:r>
                              <a:rPr lang="en-US" altLang="zh-CN" i="1">
                                <a:latin typeface="Cambria Math"/>
                                <a:ea typeface="黑体" pitchFamily="2" charset="-122"/>
                              </a:rPr>
                              <m:t>𝒏</m:t>
                            </m:r>
                          </m:e>
                        </m:d>
                        <m:func>
                          <m:func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>
                                <a:latin typeface="Cambria Math"/>
                                <a:ea typeface="黑体" pitchFamily="2" charset="-122"/>
                              </a:rPr>
                              <m:t>log</m:t>
                            </m:r>
                          </m:fName>
                          <m:e>
                            <m:r>
                              <a:rPr lang="en-US" altLang="zh-CN" i="1">
                                <a:latin typeface="Cambria Math"/>
                                <a:ea typeface="黑体" pitchFamily="2" charset="-122"/>
                              </a:rPr>
                              <m:t>𝒏</m:t>
                            </m:r>
                          </m:e>
                        </m:func>
                        <m:r>
                          <a:rPr lang="en-US" altLang="zh-CN" i="1">
                            <a:latin typeface="Cambria Math"/>
                            <a:ea typeface="黑体" pitchFamily="2" charset="-122"/>
                          </a:rPr>
                          <m:t>)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8" name="矩形 1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90381" y="4329611"/>
                  <a:ext cx="1602555" cy="369332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b="-13115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矩形 21"/>
                <p:cNvSpPr/>
                <p:nvPr/>
              </p:nvSpPr>
              <p:spPr>
                <a:xfrm>
                  <a:off x="8041631" y="5623750"/>
                  <a:ext cx="72006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i="1">
                            <a:latin typeface="Cambria Math"/>
                            <a:ea typeface="黑体" pitchFamily="2" charset="-122"/>
                          </a:rPr>
                          <m:t>𝒇</m:t>
                        </m:r>
                        <m:r>
                          <a:rPr lang="en-US" altLang="zh-CN" i="1">
                            <a:latin typeface="Cambria Math"/>
                            <a:ea typeface="黑体" pitchFamily="2" charset="-122"/>
                          </a:rPr>
                          <m:t>(</m:t>
                        </m:r>
                        <m:r>
                          <a:rPr lang="en-US" altLang="zh-CN" i="1">
                            <a:latin typeface="Cambria Math"/>
                            <a:ea typeface="黑体" pitchFamily="2" charset="-122"/>
                          </a:rPr>
                          <m:t>𝒏</m:t>
                        </m:r>
                        <m:r>
                          <a:rPr lang="en-US" altLang="zh-CN" i="1">
                            <a:latin typeface="Cambria Math"/>
                            <a:ea typeface="黑体" pitchFamily="2" charset="-122"/>
                          </a:rPr>
                          <m:t>)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22" name="矩形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41631" y="5623750"/>
                  <a:ext cx="720069" cy="369332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b="-1500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619748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递归方程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95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 smtClean="0">
                    <a:latin typeface="Arial" charset="0"/>
                    <a:ea typeface="黑体" pitchFamily="2" charset="-122"/>
                  </a:rPr>
                  <a:t>Master</a:t>
                </a:r>
                <a:r>
                  <a:rPr lang="zh-CN" altLang="en-US" dirty="0" smtClean="0">
                    <a:latin typeface="Arial" charset="0"/>
                    <a:ea typeface="黑体" pitchFamily="2" charset="-122"/>
                  </a:rPr>
                  <a:t>定理（更进一步理解）</a:t>
                </a:r>
                <a:endParaRPr lang="en-US" altLang="zh-CN" dirty="0" smtClean="0">
                  <a:latin typeface="Arial" charset="0"/>
                  <a:ea typeface="黑体" pitchFamily="2" charset="-122"/>
                </a:endParaRPr>
              </a:p>
              <a:p>
                <a:pPr lvl="1"/>
                <a:r>
                  <a:rPr lang="zh-CN" altLang="en-US" b="1" dirty="0" smtClean="0">
                    <a:ea typeface="黑体" pitchFamily="2" charset="-122"/>
                  </a:rPr>
                  <a:t>用</a:t>
                </a:r>
                <a:r>
                  <a:rPr lang="en-US" altLang="zh-CN" b="1" dirty="0" smtClean="0">
                    <a:ea typeface="黑体" pitchFamily="2" charset="-12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𝒇</m:t>
                    </m:r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(</m:t>
                    </m:r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𝒏</m:t>
                    </m:r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)</m:t>
                    </m:r>
                  </m:oMath>
                </a14:m>
                <a:r>
                  <a:rPr lang="zh-CN" altLang="en-US" dirty="0" smtClean="0">
                    <a:latin typeface="Arial" charset="0"/>
                    <a:ea typeface="黑体" pitchFamily="2" charset="-122"/>
                  </a:rPr>
                  <a:t> 与</a:t>
                </a:r>
                <a14:m>
                  <m:oMath xmlns:m="http://schemas.openxmlformats.org/officeDocument/2006/math">
                    <m:r>
                      <a:rPr lang="en-US" altLang="zh-CN" b="1" i="0" smtClean="0">
                        <a:latin typeface="Cambria Math"/>
                        <a:ea typeface="黑体" pitchFamily="2" charset="-122"/>
                      </a:rPr>
                      <m:t> 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/>
                            <a:ea typeface="黑体" pitchFamily="2" charset="-122"/>
                          </a:rPr>
                          <m:t>𝒏</m:t>
                        </m:r>
                      </m:e>
                      <m:sup>
                        <m:func>
                          <m:func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altLang="zh-CN" i="1" smtClean="0">
                                    <a:latin typeface="Cambria Math" panose="02040503050406030204" pitchFamily="18" charset="0"/>
                                    <a:ea typeface="黑体" pitchFamily="2" charset="-122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i="0" smtClean="0">
                                    <a:latin typeface="Cambria Math"/>
                                    <a:ea typeface="黑体" pitchFamily="2" charset="-122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altLang="zh-CN" b="1" i="1" smtClean="0">
                                    <a:latin typeface="Cambria Math"/>
                                    <a:ea typeface="黑体" pitchFamily="2" charset="-122"/>
                                  </a:rPr>
                                  <m:t>𝒃</m:t>
                                </m:r>
                              </m:sub>
                            </m:sSub>
                          </m:fName>
                          <m:e>
                            <m:r>
                              <a:rPr lang="en-US" altLang="zh-CN" b="1" i="1" smtClean="0">
                                <a:latin typeface="Cambria Math"/>
                                <a:ea typeface="黑体" pitchFamily="2" charset="-122"/>
                              </a:rPr>
                              <m:t>𝒂</m:t>
                            </m:r>
                          </m:e>
                        </m:func>
                      </m:sup>
                    </m:sSup>
                  </m:oMath>
                </a14:m>
                <a:r>
                  <a:rPr lang="zh-CN" altLang="en-US" dirty="0" smtClean="0">
                    <a:latin typeface="Arial" charset="0"/>
                    <a:ea typeface="黑体" pitchFamily="2" charset="-122"/>
                  </a:rPr>
                  <a:t> 的阶比较，</a:t>
                </a:r>
                <a:endParaRPr lang="en-US" altLang="zh-CN" dirty="0" smtClean="0">
                  <a:latin typeface="Arial" charset="0"/>
                  <a:ea typeface="黑体" pitchFamily="2" charset="-122"/>
                </a:endParaRPr>
              </a:p>
              <a:p>
                <a:pPr lvl="2"/>
                <a:r>
                  <a:rPr lang="zh-CN" altLang="en-US" dirty="0" smtClean="0">
                    <a:ea typeface="黑体" pitchFamily="2" charset="-122"/>
                  </a:rPr>
                  <a:t>第一种情况，</a:t>
                </a:r>
                <a:r>
                  <a:rPr lang="en-US" altLang="zh-CN" dirty="0">
                    <a:ea typeface="黑体" pitchFamily="2" charset="-12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 smtClean="0">
                        <a:latin typeface="Cambria Math"/>
                        <a:ea typeface="黑体" pitchFamily="2" charset="-122"/>
                      </a:rPr>
                      <m:t>𝒇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/>
                            <a:ea typeface="黑体" pitchFamily="2" charset="-122"/>
                          </a:rPr>
                          <m:t>𝒏</m:t>
                        </m:r>
                      </m:e>
                    </m:d>
                  </m:oMath>
                </a14:m>
                <a:r>
                  <a:rPr lang="zh-CN" altLang="en-US" dirty="0" smtClean="0">
                    <a:ea typeface="黑体" pitchFamily="2" charset="-122"/>
                  </a:rPr>
                  <a:t>不仅小于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/>
                            <a:ea typeface="黑体" pitchFamily="2" charset="-122"/>
                          </a:rPr>
                          <m:t>𝒏</m:t>
                        </m:r>
                      </m:e>
                      <m:sup>
                        <m:func>
                          <m:func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ea typeface="黑体" pitchFamily="2" charset="-122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>
                                    <a:latin typeface="Cambria Math"/>
                                    <a:ea typeface="黑体" pitchFamily="2" charset="-122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/>
                                    <a:ea typeface="黑体" pitchFamily="2" charset="-122"/>
                                  </a:rPr>
                                  <m:t>𝒃</m:t>
                                </m:r>
                              </m:sub>
                            </m:sSub>
                          </m:fName>
                          <m:e>
                            <m:r>
                              <a:rPr lang="en-US" altLang="zh-CN" i="1">
                                <a:latin typeface="Cambria Math"/>
                                <a:ea typeface="黑体" pitchFamily="2" charset="-122"/>
                              </a:rPr>
                              <m:t>𝒂</m:t>
                            </m:r>
                          </m:e>
                        </m:func>
                      </m:sup>
                    </m:sSup>
                  </m:oMath>
                </a14:m>
                <a:r>
                  <a:rPr lang="zh-CN" altLang="en-US" dirty="0" smtClean="0">
                    <a:latin typeface="Arial" charset="0"/>
                    <a:ea typeface="黑体" pitchFamily="2" charset="-122"/>
                  </a:rPr>
                  <a:t>，而且要小于 </a:t>
                </a:r>
                <a:r>
                  <a:rPr lang="en-US" altLang="zh-CN" dirty="0" smtClean="0">
                    <a:ea typeface="黑体" pitchFamily="2" charset="-122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/>
                            <a:ea typeface="黑体" pitchFamily="2" charset="-122"/>
                          </a:rPr>
                          <m:t>𝒏</m:t>
                        </m:r>
                      </m:e>
                      <m:sup>
                        <m:func>
                          <m:func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ea typeface="黑体" pitchFamily="2" charset="-122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>
                                    <a:latin typeface="Cambria Math"/>
                                    <a:ea typeface="黑体" pitchFamily="2" charset="-122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/>
                                    <a:ea typeface="黑体" pitchFamily="2" charset="-122"/>
                                  </a:rPr>
                                  <m:t>𝒃</m:t>
                                </m:r>
                              </m:sub>
                            </m:sSub>
                          </m:fName>
                          <m:e>
                            <m:r>
                              <a:rPr lang="en-US" altLang="zh-CN" i="1">
                                <a:latin typeface="Cambria Math"/>
                                <a:ea typeface="黑体" pitchFamily="2" charset="-122"/>
                              </a:rPr>
                              <m:t>𝒂</m:t>
                            </m:r>
                          </m:e>
                        </m:func>
                      </m:sup>
                    </m:sSup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/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/>
                            <a:ea typeface="黑体" pitchFamily="2" charset="-122"/>
                          </a:rPr>
                          <m:t>𝒏</m:t>
                        </m:r>
                      </m:e>
                      <m:sup>
                        <m:r>
                          <a:rPr lang="zh-CN" altLang="en-US" i="1">
                            <a:latin typeface="Cambria Math"/>
                            <a:ea typeface="黑体" pitchFamily="2" charset="-122"/>
                          </a:rPr>
                          <m:t>𝜺</m:t>
                        </m:r>
                      </m:sup>
                    </m:sSup>
                  </m:oMath>
                </a14:m>
                <a:r>
                  <a:rPr lang="zh-CN" altLang="en-US" dirty="0" smtClean="0">
                    <a:latin typeface="Arial" charset="0"/>
                    <a:ea typeface="黑体" pitchFamily="2" charset="-122"/>
                  </a:rPr>
                  <a:t>，即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𝒇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/>
                            <a:ea typeface="黑体" pitchFamily="2" charset="-122"/>
                          </a:rPr>
                          <m:t>𝒏</m:t>
                        </m:r>
                      </m:e>
                    </m:d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=</m:t>
                    </m:r>
                    <m:r>
                      <a:rPr lang="zh-CN" altLang="en-US" i="1">
                        <a:latin typeface="Cambria Math"/>
                        <a:ea typeface="黑体" pitchFamily="2" charset="-122"/>
                      </a:rPr>
                      <m:t>𝚶</m:t>
                    </m:r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(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/>
                            <a:ea typeface="黑体" pitchFamily="2" charset="-122"/>
                          </a:rPr>
                          <m:t>𝒏</m:t>
                        </m:r>
                      </m:e>
                      <m:sup>
                        <m:func>
                          <m:func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ea typeface="黑体" pitchFamily="2" charset="-122"/>
                                  </a:rPr>
                                </m:ctrlPr>
                              </m:sSubPr>
                              <m:e>
                                <m:r>
                                  <a:rPr lang="en-US" altLang="zh-CN">
                                    <a:latin typeface="Cambria Math"/>
                                    <a:ea typeface="黑体" pitchFamily="2" charset="-122"/>
                                  </a:rPr>
                                  <m:t>(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zh-CN">
                                    <a:latin typeface="Cambria Math"/>
                                    <a:ea typeface="黑体" pitchFamily="2" charset="-122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/>
                                    <a:ea typeface="黑体" pitchFamily="2" charset="-122"/>
                                  </a:rPr>
                                  <m:t>𝒃</m:t>
                                </m:r>
                              </m:sub>
                            </m:sSub>
                          </m:fName>
                          <m:e>
                            <m:r>
                              <a:rPr lang="en-US" altLang="zh-CN" i="1">
                                <a:latin typeface="Cambria Math"/>
                                <a:ea typeface="黑体" pitchFamily="2" charset="-122"/>
                              </a:rPr>
                              <m:t>𝒂</m:t>
                            </m:r>
                            <m:r>
                              <a:rPr lang="en-US" altLang="zh-CN" i="1">
                                <a:latin typeface="Cambria Math"/>
                                <a:ea typeface="黑体" pitchFamily="2" charset="-122"/>
                              </a:rPr>
                              <m:t>)</m:t>
                            </m:r>
                          </m:e>
                        </m:func>
                        <m:r>
                          <a:rPr lang="en-US" altLang="zh-CN" i="1">
                            <a:latin typeface="Cambria Math"/>
                            <a:ea typeface="黑体" pitchFamily="2" charset="-122"/>
                          </a:rPr>
                          <m:t>−</m:t>
                        </m:r>
                        <m:r>
                          <a:rPr lang="zh-CN" altLang="en-US" i="1">
                            <a:latin typeface="Cambria Math"/>
                            <a:ea typeface="黑体" pitchFamily="2" charset="-122"/>
                          </a:rPr>
                          <m:t>𝜺</m:t>
                        </m:r>
                      </m:sup>
                    </m:sSup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)</m:t>
                    </m:r>
                  </m:oMath>
                </a14:m>
                <a:endParaRPr lang="en-US" altLang="zh-CN" dirty="0" smtClean="0">
                  <a:latin typeface="Arial" charset="0"/>
                  <a:ea typeface="黑体" pitchFamily="2" charset="-122"/>
                </a:endParaRPr>
              </a:p>
              <a:p>
                <a:pPr lvl="2"/>
                <a:r>
                  <a:rPr lang="zh-CN" altLang="en-US" dirty="0" smtClean="0">
                    <a:latin typeface="Arial" charset="0"/>
                    <a:ea typeface="黑体" pitchFamily="2" charset="-122"/>
                  </a:rPr>
                  <a:t>第三种情况</a:t>
                </a:r>
                <a:r>
                  <a:rPr lang="zh-CN" altLang="en-US" dirty="0">
                    <a:ea typeface="黑体" pitchFamily="2" charset="-122"/>
                  </a:rPr>
                  <a:t>，</a:t>
                </a:r>
                <a:r>
                  <a:rPr lang="en-US" altLang="zh-CN" dirty="0">
                    <a:ea typeface="黑体" pitchFamily="2" charset="-12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𝒇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/>
                            <a:ea typeface="黑体" pitchFamily="2" charset="-122"/>
                          </a:rPr>
                          <m:t>𝒏</m:t>
                        </m:r>
                      </m:e>
                    </m:d>
                  </m:oMath>
                </a14:m>
                <a:r>
                  <a:rPr lang="zh-CN" altLang="en-US" dirty="0" smtClean="0">
                    <a:ea typeface="黑体" pitchFamily="2" charset="-122"/>
                  </a:rPr>
                  <a:t>不仅大</a:t>
                </a:r>
                <a:r>
                  <a:rPr lang="zh-CN" altLang="en-US" dirty="0">
                    <a:ea typeface="黑体" pitchFamily="2" charset="-122"/>
                  </a:rPr>
                  <a:t>于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/>
                            <a:ea typeface="黑体" pitchFamily="2" charset="-122"/>
                          </a:rPr>
                          <m:t>𝒏</m:t>
                        </m:r>
                      </m:e>
                      <m:sup>
                        <m:func>
                          <m:func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ea typeface="黑体" pitchFamily="2" charset="-122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>
                                    <a:latin typeface="Cambria Math"/>
                                    <a:ea typeface="黑体" pitchFamily="2" charset="-122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/>
                                    <a:ea typeface="黑体" pitchFamily="2" charset="-122"/>
                                  </a:rPr>
                                  <m:t>𝒃</m:t>
                                </m:r>
                              </m:sub>
                            </m:sSub>
                          </m:fName>
                          <m:e>
                            <m:r>
                              <a:rPr lang="en-US" altLang="zh-CN" i="1">
                                <a:latin typeface="Cambria Math"/>
                                <a:ea typeface="黑体" pitchFamily="2" charset="-122"/>
                              </a:rPr>
                              <m:t>𝒂</m:t>
                            </m:r>
                          </m:e>
                        </m:func>
                      </m:sup>
                    </m:sSup>
                  </m:oMath>
                </a14:m>
                <a:r>
                  <a:rPr lang="zh-CN" altLang="en-US" dirty="0">
                    <a:latin typeface="Arial" charset="0"/>
                    <a:ea typeface="黑体" pitchFamily="2" charset="-122"/>
                  </a:rPr>
                  <a:t>，</a:t>
                </a:r>
                <a:r>
                  <a:rPr lang="zh-CN" altLang="en-US" dirty="0" smtClean="0">
                    <a:latin typeface="Arial" charset="0"/>
                    <a:ea typeface="黑体" pitchFamily="2" charset="-122"/>
                  </a:rPr>
                  <a:t>而且要大于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/>
                            <a:ea typeface="黑体" pitchFamily="2" charset="-122"/>
                          </a:rPr>
                          <m:t>𝒏</m:t>
                        </m:r>
                      </m:e>
                      <m:sup>
                        <m:func>
                          <m:func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ea typeface="黑体" pitchFamily="2" charset="-122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>
                                    <a:latin typeface="Cambria Math"/>
                                    <a:ea typeface="黑体" pitchFamily="2" charset="-122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/>
                                    <a:ea typeface="黑体" pitchFamily="2" charset="-122"/>
                                  </a:rPr>
                                  <m:t>𝒃</m:t>
                                </m:r>
                              </m:sub>
                            </m:sSub>
                          </m:fName>
                          <m:e>
                            <m:r>
                              <a:rPr lang="en-US" altLang="zh-CN" i="1">
                                <a:latin typeface="Cambria Math"/>
                                <a:ea typeface="黑体" pitchFamily="2" charset="-122"/>
                              </a:rPr>
                              <m:t>𝒂</m:t>
                            </m:r>
                          </m:e>
                        </m:func>
                      </m:sup>
                    </m:sSup>
                    <m:r>
                      <a:rPr lang="zh-CN" altLang="en-US" b="1" i="1" smtClean="0">
                        <a:latin typeface="Cambria Math"/>
                        <a:ea typeface="黑体" pitchFamily="2" charset="-122"/>
                      </a:rPr>
                      <m:t>∗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/>
                            <a:ea typeface="黑体" pitchFamily="2" charset="-122"/>
                          </a:rPr>
                          <m:t>𝒏</m:t>
                        </m:r>
                      </m:e>
                      <m:sup>
                        <m:r>
                          <a:rPr lang="zh-CN" altLang="en-US" i="1">
                            <a:latin typeface="Cambria Math"/>
                            <a:ea typeface="黑体" pitchFamily="2" charset="-122"/>
                          </a:rPr>
                          <m:t>𝜺</m:t>
                        </m:r>
                      </m:sup>
                    </m:sSup>
                    <m:r>
                      <a:rPr lang="zh-CN" altLang="en-US" i="1">
                        <a:latin typeface="Cambria Math"/>
                        <a:ea typeface="黑体" pitchFamily="2" charset="-122"/>
                      </a:rPr>
                      <m:t> </m:t>
                    </m:r>
                  </m:oMath>
                </a14:m>
                <a:r>
                  <a:rPr lang="zh-CN" altLang="en-US" dirty="0">
                    <a:latin typeface="Arial" charset="0"/>
                    <a:ea typeface="黑体" pitchFamily="2" charset="-122"/>
                  </a:rPr>
                  <a:t>，即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𝒇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/>
                            <a:ea typeface="黑体" pitchFamily="2" charset="-122"/>
                          </a:rPr>
                          <m:t>𝒏</m:t>
                        </m:r>
                      </m:e>
                    </m:d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=</m:t>
                    </m:r>
                    <m:r>
                      <a:rPr lang="zh-CN" altLang="en-US" i="1">
                        <a:latin typeface="Cambria Math"/>
                        <a:ea typeface="黑体" pitchFamily="2" charset="-122"/>
                      </a:rPr>
                      <m:t>𝛀</m:t>
                    </m:r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(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/>
                            <a:ea typeface="黑体" pitchFamily="2" charset="-122"/>
                          </a:rPr>
                          <m:t>𝒏</m:t>
                        </m:r>
                      </m:e>
                      <m:sup>
                        <m:func>
                          <m:func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ea typeface="黑体" pitchFamily="2" charset="-122"/>
                                  </a:rPr>
                                </m:ctrlPr>
                              </m:sSubPr>
                              <m:e>
                                <m:r>
                                  <a:rPr lang="en-US" altLang="zh-CN">
                                    <a:latin typeface="Cambria Math"/>
                                    <a:ea typeface="黑体" pitchFamily="2" charset="-122"/>
                                  </a:rPr>
                                  <m:t>(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zh-CN">
                                    <a:latin typeface="Cambria Math"/>
                                    <a:ea typeface="黑体" pitchFamily="2" charset="-122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/>
                                    <a:ea typeface="黑体" pitchFamily="2" charset="-122"/>
                                  </a:rPr>
                                  <m:t>𝒃</m:t>
                                </m:r>
                              </m:sub>
                            </m:sSub>
                          </m:fName>
                          <m:e>
                            <m:r>
                              <a:rPr lang="en-US" altLang="zh-CN" i="1">
                                <a:latin typeface="Cambria Math"/>
                                <a:ea typeface="黑体" pitchFamily="2" charset="-122"/>
                              </a:rPr>
                              <m:t>𝒂</m:t>
                            </m:r>
                            <m:r>
                              <a:rPr lang="en-US" altLang="zh-CN" i="1">
                                <a:latin typeface="Cambria Math"/>
                                <a:ea typeface="黑体" pitchFamily="2" charset="-122"/>
                              </a:rPr>
                              <m:t>)</m:t>
                            </m:r>
                          </m:e>
                        </m:func>
                        <m:r>
                          <a:rPr lang="en-US" altLang="zh-CN" b="1" i="1" smtClean="0">
                            <a:latin typeface="Cambria Math"/>
                            <a:ea typeface="黑体" pitchFamily="2" charset="-122"/>
                          </a:rPr>
                          <m:t>+</m:t>
                        </m:r>
                        <m:r>
                          <a:rPr lang="zh-CN" altLang="en-US" i="1">
                            <a:latin typeface="Cambria Math"/>
                            <a:ea typeface="黑体" pitchFamily="2" charset="-122"/>
                          </a:rPr>
                          <m:t>𝜺</m:t>
                        </m:r>
                      </m:sup>
                    </m:sSup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)</m:t>
                    </m:r>
                  </m:oMath>
                </a14:m>
                <a:endParaRPr lang="en-US" altLang="zh-CN" dirty="0">
                  <a:latin typeface="Arial" charset="0"/>
                  <a:ea typeface="黑体" pitchFamily="2" charset="-122"/>
                </a:endParaRPr>
              </a:p>
            </p:txBody>
          </p:sp>
        </mc:Choice>
        <mc:Fallback xmlns="">
          <p:sp>
            <p:nvSpPr>
              <p:cNvPr id="8195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96" t="-23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96" name="灯片编号占位符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CF84EC63-10EB-4EE3-BD7E-0F3F2F7FF479}" type="slidenum">
              <a:rPr lang="en-US" altLang="zh-CN" smtClean="0">
                <a:solidFill>
                  <a:srgbClr val="006600"/>
                </a:solidFill>
                <a:latin typeface="Courier New" pitchFamily="49" charset="0"/>
                <a:ea typeface="华文新魏" pitchFamily="2" charset="-122"/>
              </a:rPr>
              <a:pPr eaLnBrk="1" hangingPunct="1"/>
              <a:t>23</a:t>
            </a:fld>
            <a:endParaRPr lang="en-US" altLang="zh-CN" smtClean="0">
              <a:solidFill>
                <a:srgbClr val="006600"/>
              </a:solidFill>
              <a:latin typeface="Courier New" pitchFamily="49" charset="0"/>
              <a:ea typeface="华文新魏" pitchFamily="2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83208" y="6129300"/>
            <a:ext cx="6034024" cy="523220"/>
          </a:xfrm>
          <a:prstGeom prst="rect">
            <a:avLst/>
          </a:prstGeom>
          <a:noFill/>
          <a:ln w="25400">
            <a:noFill/>
          </a:ln>
        </p:spPr>
        <p:txBody>
          <a:bodyPr wrap="none" rtlCol="0">
            <a:sp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zh-CN" altLang="en-US" sz="2800" b="1" dirty="0" smtClean="0">
                <a:solidFill>
                  <a:srgbClr val="C00000"/>
                </a:solidFill>
                <a:ea typeface="黑体" pitchFamily="49" charset="-122"/>
              </a:rPr>
              <a:t>对于红色部分，</a:t>
            </a:r>
            <a:r>
              <a:rPr lang="en-US" altLang="zh-CN" sz="2800" b="1" dirty="0" smtClean="0">
                <a:solidFill>
                  <a:srgbClr val="C00000"/>
                </a:solidFill>
                <a:ea typeface="黑体" pitchFamily="49" charset="-122"/>
              </a:rPr>
              <a:t>Master</a:t>
            </a:r>
            <a:r>
              <a:rPr lang="zh-CN" altLang="en-US" sz="2800" b="1" dirty="0" smtClean="0">
                <a:solidFill>
                  <a:srgbClr val="C00000"/>
                </a:solidFill>
                <a:ea typeface="黑体" pitchFamily="49" charset="-122"/>
              </a:rPr>
              <a:t>定理无能为力</a:t>
            </a:r>
          </a:p>
        </p:txBody>
      </p:sp>
      <p:grpSp>
        <p:nvGrpSpPr>
          <p:cNvPr id="23" name="组合 22"/>
          <p:cNvGrpSpPr/>
          <p:nvPr/>
        </p:nvGrpSpPr>
        <p:grpSpPr>
          <a:xfrm>
            <a:off x="71500" y="4329611"/>
            <a:ext cx="8690200" cy="1690672"/>
            <a:chOff x="71500" y="4329611"/>
            <a:chExt cx="8690200" cy="169067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33"/>
                <p:cNvSpPr>
                  <a:spLocks noChangeArrowheads="1"/>
                </p:cNvSpPr>
                <p:nvPr/>
              </p:nvSpPr>
              <p:spPr bwMode="auto">
                <a:xfrm>
                  <a:off x="431539" y="4695749"/>
                  <a:ext cx="2357537" cy="924807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000" i="1" smtClean="0">
                            <a:latin typeface="Cambria Math"/>
                            <a:ea typeface="黑体" pitchFamily="2" charset="-122"/>
                          </a:rPr>
                          <m:t>𝑻</m:t>
                        </m:r>
                        <m:d>
                          <m:d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dPr>
                          <m:e>
                            <m:r>
                              <a:rPr lang="en-US" altLang="zh-CN" sz="2000" i="1">
                                <a:latin typeface="Cambria Math"/>
                                <a:ea typeface="黑体" pitchFamily="2" charset="-122"/>
                              </a:rPr>
                              <m:t>𝒏</m:t>
                            </m:r>
                          </m:e>
                        </m:d>
                        <m:r>
                          <a:rPr lang="en-US" altLang="zh-CN" sz="2000" i="1">
                            <a:latin typeface="Cambria Math"/>
                            <a:ea typeface="黑体" pitchFamily="2" charset="-122"/>
                          </a:rPr>
                          <m:t>=</m:t>
                        </m:r>
                        <m:r>
                          <a:rPr lang="zh-CN" altLang="en-US" sz="2000" i="1">
                            <a:latin typeface="Cambria Math"/>
                            <a:ea typeface="黑体" pitchFamily="2" charset="-122"/>
                          </a:rPr>
                          <m:t>𝚯</m:t>
                        </m:r>
                        <m:r>
                          <a:rPr lang="en-US" altLang="zh-CN" sz="2000" i="1">
                            <a:latin typeface="Cambria Math"/>
                            <a:ea typeface="黑体" pitchFamily="2" charset="-122"/>
                          </a:rPr>
                          <m:t>(</m:t>
                        </m:r>
                        <m:sSup>
                          <m:sSup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sSupPr>
                          <m:e>
                            <m:r>
                              <a:rPr lang="en-US" altLang="zh-CN" sz="2000" i="1">
                                <a:latin typeface="Cambria Math"/>
                                <a:ea typeface="黑体" pitchFamily="2" charset="-122"/>
                              </a:rPr>
                              <m:t>𝒏</m:t>
                            </m:r>
                          </m:e>
                          <m:sup>
                            <m:func>
                              <m:func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  <a:ea typeface="黑体" pitchFamily="2" charset="-122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en-US" altLang="zh-CN" sz="2000" i="1">
                                        <a:latin typeface="Cambria Math" panose="02040503050406030204" pitchFamily="18" charset="0"/>
                                        <a:ea typeface="黑体" pitchFamily="2" charset="-122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sz="2000">
                                        <a:latin typeface="Cambria Math"/>
                                        <a:ea typeface="黑体" pitchFamily="2" charset="-122"/>
                                      </a:rPr>
                                      <m:t>log</m:t>
                                    </m:r>
                                  </m:e>
                                  <m:sub>
                                    <m:r>
                                      <a:rPr lang="en-US" altLang="zh-CN" sz="2000" i="1">
                                        <a:latin typeface="Cambria Math"/>
                                        <a:ea typeface="黑体" pitchFamily="2" charset="-122"/>
                                      </a:rPr>
                                      <m:t>𝒃</m:t>
                                    </m:r>
                                  </m:sub>
                                </m:sSub>
                              </m:fName>
                              <m:e>
                                <m:r>
                                  <a:rPr lang="en-US" altLang="zh-CN" sz="2000" i="1">
                                    <a:latin typeface="Cambria Math"/>
                                    <a:ea typeface="黑体" pitchFamily="2" charset="-122"/>
                                  </a:rPr>
                                  <m:t>𝒂</m:t>
                                </m:r>
                              </m:e>
                            </m:func>
                          </m:sup>
                        </m:sSup>
                        <m:r>
                          <a:rPr lang="en-US" altLang="zh-CN" sz="2000" i="1">
                            <a:latin typeface="Cambria Math"/>
                            <a:ea typeface="黑体" pitchFamily="2" charset="-122"/>
                          </a:rPr>
                          <m:t>)</m:t>
                        </m:r>
                      </m:oMath>
                    </m:oMathPara>
                  </a14:m>
                  <a:endParaRPr lang="en-US" altLang="zh-CN" sz="2000" b="1" i="1" dirty="0">
                    <a:effectLst>
                      <a:outerShdw blurRad="38100" dist="38100" dir="2700000" algn="tl">
                        <a:srgbClr val="FFFFFF"/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6" name="Rectangle 3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31539" y="4695749"/>
                  <a:ext cx="2357537" cy="924807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34"/>
                <p:cNvSpPr>
                  <a:spLocks noChangeArrowheads="1"/>
                </p:cNvSpPr>
                <p:nvPr/>
              </p:nvSpPr>
              <p:spPr bwMode="auto">
                <a:xfrm>
                  <a:off x="5472411" y="4698943"/>
                  <a:ext cx="2447961" cy="92161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i="1">
                            <a:latin typeface="Cambria Math"/>
                            <a:ea typeface="黑体" pitchFamily="2" charset="-122"/>
                          </a:rPr>
                          <m:t>𝑻</m:t>
                        </m:r>
                        <m:d>
                          <m:d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dPr>
                          <m:e>
                            <m:r>
                              <a:rPr lang="en-US" altLang="zh-CN" i="1">
                                <a:latin typeface="Cambria Math"/>
                                <a:ea typeface="黑体" pitchFamily="2" charset="-122"/>
                              </a:rPr>
                              <m:t>𝒏</m:t>
                            </m:r>
                          </m:e>
                        </m:d>
                        <m:r>
                          <a:rPr lang="en-US" altLang="zh-CN" i="1">
                            <a:latin typeface="Cambria Math"/>
                            <a:ea typeface="黑体" pitchFamily="2" charset="-122"/>
                          </a:rPr>
                          <m:t>=</m:t>
                        </m:r>
                        <m:r>
                          <a:rPr lang="zh-CN" altLang="en-US" i="1">
                            <a:latin typeface="Cambria Math"/>
                            <a:ea typeface="黑体" pitchFamily="2" charset="-122"/>
                          </a:rPr>
                          <m:t>𝚯</m:t>
                        </m:r>
                        <m:r>
                          <a:rPr lang="en-US" altLang="zh-CN" b="1" i="1">
                            <a:latin typeface="Cambria Math"/>
                            <a:ea typeface="黑体" pitchFamily="2" charset="-122"/>
                          </a:rPr>
                          <m:t>(</m:t>
                        </m:r>
                        <m:r>
                          <a:rPr lang="en-US" altLang="zh-CN" b="1" i="1">
                            <a:latin typeface="Cambria Math"/>
                            <a:ea typeface="黑体" pitchFamily="2" charset="-122"/>
                          </a:rPr>
                          <m:t>𝒇</m:t>
                        </m:r>
                        <m:d>
                          <m:dPr>
                            <m:ctrlPr>
                              <a:rPr lang="en-US" altLang="zh-CN" b="1" i="1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dPr>
                          <m:e>
                            <m:r>
                              <a:rPr lang="en-US" altLang="zh-CN" b="1" i="1">
                                <a:latin typeface="Cambria Math"/>
                                <a:ea typeface="黑体" pitchFamily="2" charset="-122"/>
                              </a:rPr>
                              <m:t>𝒏</m:t>
                            </m:r>
                          </m:e>
                        </m:d>
                        <m:r>
                          <a:rPr lang="en-US" altLang="zh-CN" b="1" i="1">
                            <a:latin typeface="Cambria Math"/>
                            <a:ea typeface="黑体" pitchFamily="2" charset="-122"/>
                          </a:rPr>
                          <m:t>)</m:t>
                        </m:r>
                      </m:oMath>
                    </m:oMathPara>
                  </a14:m>
                  <a:endParaRPr lang="en-US" altLang="zh-CN" b="1" i="1" dirty="0">
                    <a:effectLst>
                      <a:outerShdw blurRad="38100" dist="38100" dir="2700000" algn="tl">
                        <a:srgbClr val="FFFFFF"/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7" name="Rectangle 3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472411" y="4698943"/>
                  <a:ext cx="2447961" cy="921614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Rectangle 38"/>
            <p:cNvSpPr>
              <a:spLocks noChangeArrowheads="1"/>
            </p:cNvSpPr>
            <p:nvPr/>
          </p:nvSpPr>
          <p:spPr bwMode="auto">
            <a:xfrm>
              <a:off x="2789077" y="5099557"/>
              <a:ext cx="2683335" cy="52100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" name="Line 37"/>
            <p:cNvSpPr>
              <a:spLocks noChangeShapeType="1"/>
            </p:cNvSpPr>
            <p:nvPr/>
          </p:nvSpPr>
          <p:spPr bwMode="auto">
            <a:xfrm>
              <a:off x="4130744" y="4695750"/>
              <a:ext cx="0" cy="924807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" name="Line 6"/>
            <p:cNvSpPr>
              <a:spLocks noChangeShapeType="1"/>
            </p:cNvSpPr>
            <p:nvPr/>
          </p:nvSpPr>
          <p:spPr bwMode="auto">
            <a:xfrm>
              <a:off x="71500" y="5620557"/>
              <a:ext cx="833016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矩形 1"/>
                <p:cNvSpPr/>
                <p:nvPr/>
              </p:nvSpPr>
              <p:spPr>
                <a:xfrm>
                  <a:off x="3708085" y="5635702"/>
                  <a:ext cx="888898" cy="38164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latin typeface="Cambria Math"/>
                                <a:ea typeface="黑体" pitchFamily="2" charset="-122"/>
                              </a:rPr>
                              <m:t>𝒏</m:t>
                            </m:r>
                          </m:e>
                          <m:sup>
                            <m:func>
                              <m:func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ea typeface="黑体" pitchFamily="2" charset="-122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  <a:ea typeface="黑体" pitchFamily="2" charset="-122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>
                                        <a:latin typeface="Cambria Math"/>
                                        <a:ea typeface="黑体" pitchFamily="2" charset="-122"/>
                                      </a:rPr>
                                      <m:t>log</m:t>
                                    </m:r>
                                  </m:e>
                                  <m:sub>
                                    <m:r>
                                      <a:rPr lang="en-US" altLang="zh-CN" b="1" i="1">
                                        <a:latin typeface="Cambria Math"/>
                                        <a:ea typeface="黑体" pitchFamily="2" charset="-122"/>
                                      </a:rPr>
                                      <m:t>𝒃</m:t>
                                    </m:r>
                                  </m:sub>
                                </m:sSub>
                              </m:fName>
                              <m:e>
                                <m:r>
                                  <a:rPr lang="en-US" altLang="zh-CN" b="1" i="1">
                                    <a:latin typeface="Cambria Math"/>
                                    <a:ea typeface="黑体" pitchFamily="2" charset="-122"/>
                                  </a:rPr>
                                  <m:t>𝒂</m:t>
                                </m:r>
                              </m:e>
                            </m:func>
                          </m:sup>
                        </m:sSup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2" name="矩形 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08085" y="5635702"/>
                  <a:ext cx="888898" cy="381643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矩形 18"/>
                <p:cNvSpPr/>
                <p:nvPr/>
              </p:nvSpPr>
              <p:spPr>
                <a:xfrm>
                  <a:off x="5056062" y="5638640"/>
                  <a:ext cx="1125756" cy="38164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sSupPr>
                          <m:e>
                            <m:sSup>
                              <m:sSup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  <a:ea typeface="黑体" pitchFamily="2" charset="-122"/>
                                  </a:rPr>
                                </m:ctrlPr>
                              </m:sSupPr>
                              <m:e>
                                <m:r>
                                  <a:rPr lang="en-US" altLang="zh-CN" b="0" i="1" smtClean="0">
                                    <a:latin typeface="Cambria Math"/>
                                    <a:ea typeface="黑体" pitchFamily="2" charset="-122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zh-CN" altLang="en-US" b="0" i="1" smtClean="0">
                                    <a:latin typeface="Cambria Math"/>
                                    <a:ea typeface="黑体" pitchFamily="2" charset="-122"/>
                                  </a:rPr>
                                  <m:t>𝜀</m:t>
                                </m:r>
                              </m:sup>
                            </m:sSup>
                            <m:r>
                              <a:rPr lang="en-US" altLang="zh-CN" i="1">
                                <a:latin typeface="Cambria Math"/>
                                <a:ea typeface="黑体" pitchFamily="2" charset="-122"/>
                              </a:rPr>
                              <m:t>𝒏</m:t>
                            </m:r>
                          </m:e>
                          <m:sup>
                            <m:func>
                              <m:func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ea typeface="黑体" pitchFamily="2" charset="-122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  <a:ea typeface="黑体" pitchFamily="2" charset="-122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>
                                        <a:latin typeface="Cambria Math"/>
                                        <a:ea typeface="黑体" pitchFamily="2" charset="-122"/>
                                      </a:rPr>
                                      <m:t>log</m:t>
                                    </m:r>
                                  </m:e>
                                  <m:sub>
                                    <m:r>
                                      <a:rPr lang="en-US" altLang="zh-CN" b="1" i="1">
                                        <a:latin typeface="Cambria Math"/>
                                        <a:ea typeface="黑体" pitchFamily="2" charset="-122"/>
                                      </a:rPr>
                                      <m:t>𝒃</m:t>
                                    </m:r>
                                  </m:sub>
                                </m:sSub>
                              </m:fName>
                              <m:e>
                                <m:r>
                                  <a:rPr lang="en-US" altLang="zh-CN" b="1" i="1">
                                    <a:latin typeface="Cambria Math"/>
                                    <a:ea typeface="黑体" pitchFamily="2" charset="-122"/>
                                  </a:rPr>
                                  <m:t>𝒂</m:t>
                                </m:r>
                              </m:e>
                            </m:func>
                          </m:sup>
                        </m:sSup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9" name="矩形 1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56062" y="5638640"/>
                  <a:ext cx="1125756" cy="381643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矩形 19"/>
                <p:cNvSpPr/>
                <p:nvPr/>
              </p:nvSpPr>
              <p:spPr>
                <a:xfrm>
                  <a:off x="2195736" y="5638640"/>
                  <a:ext cx="1247586" cy="38164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sSupPr>
                          <m:e>
                            <m:sSup>
                              <m:sSupPr>
                                <m:ctrlPr>
                                  <a:rPr lang="en-US" altLang="zh-CN" i="1" smtClean="0">
                                    <a:latin typeface="Cambria Math" panose="02040503050406030204" pitchFamily="18" charset="0"/>
                                    <a:ea typeface="黑体" pitchFamily="2" charset="-122"/>
                                  </a:rPr>
                                </m:ctrlPr>
                              </m:sSupPr>
                              <m:e>
                                <m:r>
                                  <a:rPr lang="en-US" altLang="zh-CN" b="0" i="1" smtClean="0">
                                    <a:latin typeface="Cambria Math"/>
                                    <a:ea typeface="黑体" pitchFamily="2" charset="-122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altLang="zh-CN" b="0" i="1" smtClean="0">
                                    <a:latin typeface="Cambria Math"/>
                                    <a:ea typeface="黑体" pitchFamily="2" charset="-122"/>
                                  </a:rPr>
                                  <m:t>−</m:t>
                                </m:r>
                                <m:r>
                                  <a:rPr lang="zh-CN" altLang="en-US" i="1" smtClean="0">
                                    <a:latin typeface="Cambria Math"/>
                                    <a:ea typeface="黑体" pitchFamily="2" charset="-122"/>
                                  </a:rPr>
                                  <m:t>𝜀</m:t>
                                </m:r>
                              </m:sup>
                            </m:sSup>
                            <m:r>
                              <a:rPr lang="en-US" altLang="zh-CN" i="1">
                                <a:latin typeface="Cambria Math"/>
                                <a:ea typeface="黑体" pitchFamily="2" charset="-122"/>
                              </a:rPr>
                              <m:t>𝒏</m:t>
                            </m:r>
                          </m:e>
                          <m:sup>
                            <m:func>
                              <m:func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ea typeface="黑体" pitchFamily="2" charset="-122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  <a:ea typeface="黑体" pitchFamily="2" charset="-122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>
                                        <a:latin typeface="Cambria Math"/>
                                        <a:ea typeface="黑体" pitchFamily="2" charset="-122"/>
                                      </a:rPr>
                                      <m:t>log</m:t>
                                    </m:r>
                                  </m:e>
                                  <m:sub>
                                    <m:r>
                                      <a:rPr lang="en-US" altLang="zh-CN" b="1" i="1">
                                        <a:latin typeface="Cambria Math"/>
                                        <a:ea typeface="黑体" pitchFamily="2" charset="-122"/>
                                      </a:rPr>
                                      <m:t>𝒃</m:t>
                                    </m:r>
                                  </m:sub>
                                </m:sSub>
                              </m:fName>
                              <m:e>
                                <m:r>
                                  <a:rPr lang="en-US" altLang="zh-CN" b="1" i="1">
                                    <a:latin typeface="Cambria Math"/>
                                    <a:ea typeface="黑体" pitchFamily="2" charset="-122"/>
                                  </a:rPr>
                                  <m:t>𝒂</m:t>
                                </m:r>
                              </m:e>
                            </m:func>
                          </m:sup>
                        </m:sSup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20" name="矩形 1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95736" y="5638640"/>
                  <a:ext cx="1247586" cy="381643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矩形 17"/>
                <p:cNvSpPr/>
                <p:nvPr/>
              </p:nvSpPr>
              <p:spPr>
                <a:xfrm>
                  <a:off x="3390381" y="4329611"/>
                  <a:ext cx="1602555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zh-CN" altLang="en-US" i="1">
                            <a:latin typeface="Cambria Math"/>
                            <a:ea typeface="黑体" pitchFamily="2" charset="-122"/>
                          </a:rPr>
                          <m:t>𝚯</m:t>
                        </m:r>
                        <m:r>
                          <a:rPr lang="en-US" altLang="zh-CN" i="1">
                            <a:latin typeface="Cambria Math"/>
                            <a:ea typeface="黑体" pitchFamily="2" charset="-122"/>
                          </a:rPr>
                          <m:t>(</m:t>
                        </m:r>
                        <m:r>
                          <a:rPr lang="en-US" altLang="zh-CN" i="1">
                            <a:latin typeface="Cambria Math"/>
                            <a:ea typeface="黑体" pitchFamily="2" charset="-122"/>
                          </a:rPr>
                          <m:t>𝒇</m:t>
                        </m:r>
                        <m:d>
                          <m:d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dPr>
                          <m:e>
                            <m:r>
                              <a:rPr lang="en-US" altLang="zh-CN" i="1">
                                <a:latin typeface="Cambria Math"/>
                                <a:ea typeface="黑体" pitchFamily="2" charset="-122"/>
                              </a:rPr>
                              <m:t>𝒏</m:t>
                            </m:r>
                          </m:e>
                        </m:d>
                        <m:func>
                          <m:func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>
                                <a:latin typeface="Cambria Math"/>
                                <a:ea typeface="黑体" pitchFamily="2" charset="-122"/>
                              </a:rPr>
                              <m:t>log</m:t>
                            </m:r>
                          </m:fName>
                          <m:e>
                            <m:r>
                              <a:rPr lang="en-US" altLang="zh-CN" i="1">
                                <a:latin typeface="Cambria Math"/>
                                <a:ea typeface="黑体" pitchFamily="2" charset="-122"/>
                              </a:rPr>
                              <m:t>𝒏</m:t>
                            </m:r>
                          </m:e>
                        </m:func>
                        <m:r>
                          <a:rPr lang="en-US" altLang="zh-CN" i="1">
                            <a:latin typeface="Cambria Math"/>
                            <a:ea typeface="黑体" pitchFamily="2" charset="-122"/>
                          </a:rPr>
                          <m:t>)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8" name="矩形 1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90381" y="4329611"/>
                  <a:ext cx="1602555" cy="369332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b="-13115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矩形 21"/>
                <p:cNvSpPr/>
                <p:nvPr/>
              </p:nvSpPr>
              <p:spPr>
                <a:xfrm>
                  <a:off x="8041631" y="5623750"/>
                  <a:ext cx="72006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i="1">
                            <a:latin typeface="Cambria Math"/>
                            <a:ea typeface="黑体" pitchFamily="2" charset="-122"/>
                          </a:rPr>
                          <m:t>𝒇</m:t>
                        </m:r>
                        <m:r>
                          <a:rPr lang="en-US" altLang="zh-CN" i="1">
                            <a:latin typeface="Cambria Math"/>
                            <a:ea typeface="黑体" pitchFamily="2" charset="-122"/>
                          </a:rPr>
                          <m:t>(</m:t>
                        </m:r>
                        <m:r>
                          <a:rPr lang="en-US" altLang="zh-CN" i="1">
                            <a:latin typeface="Cambria Math"/>
                            <a:ea typeface="黑体" pitchFamily="2" charset="-122"/>
                          </a:rPr>
                          <m:t>𝒏</m:t>
                        </m:r>
                        <m:r>
                          <a:rPr lang="en-US" altLang="zh-CN" i="1">
                            <a:latin typeface="Cambria Math"/>
                            <a:ea typeface="黑体" pitchFamily="2" charset="-122"/>
                          </a:rPr>
                          <m:t>)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22" name="矩形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41631" y="5623750"/>
                  <a:ext cx="720069" cy="369332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b="-1500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330369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递归方程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 smtClean="0">
                    <a:latin typeface="Arial" charset="0"/>
                    <a:ea typeface="黑体" pitchFamily="2" charset="-122"/>
                  </a:rPr>
                  <a:t>Master</a:t>
                </a:r>
                <a:r>
                  <a:rPr lang="zh-CN" altLang="en-US" dirty="0">
                    <a:latin typeface="Arial" charset="0"/>
                    <a:ea typeface="黑体" pitchFamily="2" charset="-122"/>
                  </a:rPr>
                  <a:t>定理</a:t>
                </a:r>
                <a:r>
                  <a:rPr lang="zh-CN" altLang="en-US" dirty="0" smtClean="0">
                    <a:latin typeface="Arial" charset="0"/>
                    <a:ea typeface="黑体" pitchFamily="2" charset="-122"/>
                  </a:rPr>
                  <a:t>（例子）</a:t>
                </a:r>
                <a:endParaRPr lang="en-US" altLang="zh-CN" dirty="0">
                  <a:latin typeface="Arial" charset="0"/>
                  <a:ea typeface="黑体" pitchFamily="2" charset="-122"/>
                </a:endParaRPr>
              </a:p>
              <a:p>
                <a:pPr lvl="1"/>
                <a:r>
                  <a:rPr lang="zh-CN" altLang="en-US" dirty="0">
                    <a:ea typeface="黑体" pitchFamily="2" charset="-122"/>
                  </a:rPr>
                  <a:t>求解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/>
                        <a:ea typeface="黑体" pitchFamily="2" charset="-122"/>
                      </a:rPr>
                      <m:t> </m:t>
                    </m:r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𝑻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/>
                            <a:ea typeface="黑体" pitchFamily="2" charset="-122"/>
                          </a:rPr>
                          <m:t>𝒏</m:t>
                        </m:r>
                      </m:e>
                    </m:d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=</m:t>
                    </m:r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𝟗</m:t>
                    </m:r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𝑻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fPr>
                          <m:num>
                            <m:r>
                              <a:rPr lang="en-US" altLang="zh-CN" i="1">
                                <a:latin typeface="Cambria Math"/>
                                <a:ea typeface="黑体" pitchFamily="2" charset="-122"/>
                              </a:rPr>
                              <m:t>𝒏</m:t>
                            </m:r>
                          </m:num>
                          <m:den>
                            <m:r>
                              <a:rPr lang="en-US" altLang="zh-CN" b="1" i="1" smtClean="0">
                                <a:latin typeface="Cambria Math"/>
                                <a:ea typeface="黑体" pitchFamily="2" charset="-122"/>
                              </a:rPr>
                              <m:t>𝟑</m:t>
                            </m:r>
                          </m:den>
                        </m:f>
                      </m:e>
                    </m:d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+</m:t>
                    </m:r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𝒏</m:t>
                    </m:r>
                  </m:oMath>
                </a14:m>
                <a:endParaRPr lang="en-US" altLang="zh-CN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/>
                      </a:rPr>
                      <m:t>𝒂</m:t>
                    </m:r>
                    <m:r>
                      <a:rPr lang="en-US" altLang="zh-CN" b="1" i="1" smtClean="0">
                        <a:latin typeface="Cambria Math"/>
                      </a:rPr>
                      <m:t>=</m:t>
                    </m:r>
                    <m:r>
                      <a:rPr lang="en-US" altLang="zh-CN" b="1" i="1" smtClean="0">
                        <a:latin typeface="Cambria Math"/>
                      </a:rPr>
                      <m:t>𝟗</m:t>
                    </m:r>
                  </m:oMath>
                </a14:m>
                <a:r>
                  <a:rPr lang="en-US" altLang="zh-CN" dirty="0" smtClean="0"/>
                  <a:t>,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/>
                      </a:rPr>
                      <m:t>𝒃</m:t>
                    </m:r>
                    <m:r>
                      <a:rPr lang="en-US" altLang="zh-CN" b="1" i="1" smtClean="0">
                        <a:latin typeface="Cambria Math"/>
                      </a:rPr>
                      <m:t>=</m:t>
                    </m:r>
                    <m:r>
                      <a:rPr lang="en-US" altLang="zh-CN" b="1" i="1" smtClean="0">
                        <a:latin typeface="Cambria Math"/>
                      </a:rPr>
                      <m:t>𝟑</m:t>
                    </m:r>
                  </m:oMath>
                </a14:m>
                <a:r>
                  <a:rPr lang="en-US" altLang="zh-CN" dirty="0" smtClean="0"/>
                  <a:t>,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1" i="1" smtClean="0">
                            <a:latin typeface="Cambria Math"/>
                          </a:rPr>
                          <m:t>𝒏</m:t>
                        </m:r>
                      </m:e>
                    </m:d>
                    <m:r>
                      <a:rPr lang="en-US" altLang="zh-CN" b="1" i="1" smtClean="0">
                        <a:latin typeface="Cambria Math"/>
                      </a:rPr>
                      <m:t>=</m:t>
                    </m:r>
                    <m:r>
                      <a:rPr lang="en-US" altLang="zh-CN" b="1" i="1" smtClean="0">
                        <a:latin typeface="Cambria Math"/>
                      </a:rPr>
                      <m:t>𝒏</m:t>
                    </m:r>
                  </m:oMath>
                </a14:m>
                <a:r>
                  <a:rPr lang="en-US" altLang="zh-CN" dirty="0" smtClean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/>
                            <a:ea typeface="黑体" pitchFamily="2" charset="-122"/>
                          </a:rPr>
                          <m:t>𝒏</m:t>
                        </m:r>
                      </m:e>
                      <m:sup>
                        <m:func>
                          <m:func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ea typeface="黑体" pitchFamily="2" charset="-122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>
                                    <a:latin typeface="Cambria Math"/>
                                    <a:ea typeface="黑体" pitchFamily="2" charset="-122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/>
                                    <a:ea typeface="黑体" pitchFamily="2" charset="-122"/>
                                  </a:rPr>
                                  <m:t>𝒃</m:t>
                                </m:r>
                              </m:sub>
                            </m:sSub>
                          </m:fName>
                          <m:e>
                            <m:r>
                              <a:rPr lang="en-US" altLang="zh-CN" i="1">
                                <a:latin typeface="Cambria Math"/>
                                <a:ea typeface="黑体" pitchFamily="2" charset="-122"/>
                              </a:rPr>
                              <m:t>𝒂</m:t>
                            </m:r>
                          </m:e>
                        </m:func>
                      </m:sup>
                    </m:sSup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=</m:t>
                    </m:r>
                    <m:sSup>
                      <m:sSupPr>
                        <m:ctrlPr>
                          <a:rPr lang="en-US" altLang="zh-CN" b="1" i="1" smtClean="0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pPr>
                      <m:e>
                        <m:r>
                          <a:rPr lang="en-US" altLang="zh-CN" b="1" i="1" smtClean="0">
                            <a:latin typeface="Cambria Math"/>
                            <a:ea typeface="黑体" pitchFamily="2" charset="-122"/>
                          </a:rPr>
                          <m:t>𝒏</m:t>
                        </m:r>
                      </m:e>
                      <m:sup>
                        <m:r>
                          <a:rPr lang="en-US" altLang="zh-CN" b="1" i="1" smtClean="0">
                            <a:latin typeface="Cambria Math"/>
                            <a:ea typeface="黑体" pitchFamily="2" charset="-122"/>
                          </a:rPr>
                          <m:t>𝟐</m:t>
                        </m:r>
                      </m:sup>
                    </m:sSup>
                  </m:oMath>
                </a14:m>
                <a:endParaRPr lang="en-US" altLang="zh-CN" dirty="0" smtClean="0"/>
              </a:p>
              <a:p>
                <a:pPr lvl="1"/>
                <a:r>
                  <a:rPr lang="en-US" altLang="zh-CN" dirty="0"/>
                  <a:t>∵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/>
                          </a:rPr>
                          <m:t>𝒏</m:t>
                        </m:r>
                      </m:e>
                    </m:d>
                    <m:r>
                      <a:rPr lang="en-US" altLang="zh-CN" i="1">
                        <a:latin typeface="Cambria Math"/>
                      </a:rPr>
                      <m:t>=</m:t>
                    </m:r>
                    <m:r>
                      <a:rPr lang="en-US" altLang="zh-CN" i="1">
                        <a:latin typeface="Cambria Math"/>
                      </a:rPr>
                      <m:t>𝒏</m:t>
                    </m:r>
                    <m:r>
                      <a:rPr lang="en-US" altLang="zh-CN" b="1" i="1" smtClean="0">
                        <a:latin typeface="Cambria Math"/>
                      </a:rPr>
                      <m:t>= </m:t>
                    </m:r>
                    <m:r>
                      <a:rPr lang="zh-CN" altLang="en-US" b="1" i="1" smtClean="0">
                        <a:latin typeface="Cambria Math"/>
                      </a:rPr>
                      <m:t>𝚶</m:t>
                    </m:r>
                    <m:r>
                      <a:rPr lang="en-US" altLang="zh-CN" b="1" i="1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/>
                            <a:ea typeface="黑体" pitchFamily="2" charset="-122"/>
                          </a:rPr>
                          <m:t>𝒏</m:t>
                        </m:r>
                      </m:e>
                      <m:sup>
                        <m:func>
                          <m:func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ea typeface="黑体" pitchFamily="2" charset="-122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1" i="0" smtClean="0">
                                    <a:latin typeface="Cambria Math"/>
                                    <a:ea typeface="黑体" pitchFamily="2" charset="-122"/>
                                  </a:rPr>
                                  <m:t>(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zh-CN">
                                    <a:latin typeface="Cambria Math"/>
                                    <a:ea typeface="黑体" pitchFamily="2" charset="-122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/>
                                    <a:ea typeface="黑体" pitchFamily="2" charset="-122"/>
                                  </a:rPr>
                                  <m:t>𝒃</m:t>
                                </m:r>
                              </m:sub>
                            </m:sSub>
                          </m:fName>
                          <m:e>
                            <m:r>
                              <a:rPr lang="en-US" altLang="zh-CN" i="1">
                                <a:latin typeface="Cambria Math"/>
                                <a:ea typeface="黑体" pitchFamily="2" charset="-122"/>
                              </a:rPr>
                              <m:t>𝒂</m:t>
                            </m:r>
                          </m:e>
                        </m:func>
                        <m:r>
                          <a:rPr lang="en-US" altLang="zh-CN" b="1" i="1" smtClean="0">
                            <a:latin typeface="Cambria Math"/>
                            <a:ea typeface="黑体" pitchFamily="2" charset="-122"/>
                          </a:rPr>
                          <m:t>)−</m:t>
                        </m:r>
                        <m:r>
                          <a:rPr lang="zh-CN" altLang="en-US" b="1" i="1" smtClean="0">
                            <a:latin typeface="Cambria Math"/>
                            <a:ea typeface="黑体" pitchFamily="2" charset="-122"/>
                          </a:rPr>
                          <m:t>𝜺</m:t>
                        </m:r>
                      </m:sup>
                    </m:sSup>
                    <m:r>
                      <a:rPr lang="en-US" altLang="zh-CN" b="1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altLang="zh-CN" dirty="0" smtClean="0"/>
                  <a:t>, </a:t>
                </a:r>
                <a:r>
                  <a:rPr lang="zh-CN" altLang="en-US" dirty="0" smtClean="0"/>
                  <a:t>即 </a:t>
                </a:r>
                <a14:m>
                  <m:oMath xmlns:m="http://schemas.openxmlformats.org/officeDocument/2006/math">
                    <m:r>
                      <a:rPr lang="zh-CN" altLang="en-US" i="1">
                        <a:latin typeface="Cambria Math"/>
                        <a:ea typeface="黑体" pitchFamily="2" charset="-122"/>
                      </a:rPr>
                      <m:t>𝜺</m:t>
                    </m:r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=</m:t>
                    </m:r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𝟏</m:t>
                    </m:r>
                  </m:oMath>
                </a14:m>
                <a:endParaRPr lang="en-US" altLang="zh-CN" dirty="0"/>
              </a:p>
              <a:p>
                <a:pPr lvl="1"/>
                <a:r>
                  <a:rPr lang="en-US" altLang="zh-CN" dirty="0" smtClean="0"/>
                  <a:t>∴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𝑻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/>
                            <a:ea typeface="黑体" pitchFamily="2" charset="-122"/>
                          </a:rPr>
                          <m:t>𝒏</m:t>
                        </m:r>
                      </m:e>
                    </m:d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=</m:t>
                    </m:r>
                    <m:r>
                      <a:rPr lang="zh-CN" altLang="en-US" i="1" smtClean="0">
                        <a:latin typeface="Cambria Math"/>
                        <a:ea typeface="黑体" pitchFamily="2" charset="-122"/>
                      </a:rPr>
                      <m:t>𝚯</m:t>
                    </m:r>
                    <m:d>
                      <m:dPr>
                        <m:ctrlPr>
                          <a:rPr lang="en-US" altLang="zh-CN" b="1" i="1" smtClean="0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latin typeface="Cambria Math"/>
                                <a:ea typeface="黑体" pitchFamily="2" charset="-122"/>
                              </a:rPr>
                              <m:t>𝒏</m:t>
                            </m:r>
                          </m:e>
                          <m:sup>
                            <m:func>
                              <m:func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ea typeface="黑体" pitchFamily="2" charset="-122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  <a:ea typeface="黑体" pitchFamily="2" charset="-122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>
                                        <a:latin typeface="Cambria Math"/>
                                        <a:ea typeface="黑体" pitchFamily="2" charset="-122"/>
                                      </a:rPr>
                                      <m:t>log</m:t>
                                    </m:r>
                                  </m:e>
                                  <m:sub>
                                    <m:r>
                                      <a:rPr lang="en-US" altLang="zh-CN" i="1">
                                        <a:latin typeface="Cambria Math"/>
                                        <a:ea typeface="黑体" pitchFamily="2" charset="-122"/>
                                      </a:rPr>
                                      <m:t>𝒃</m:t>
                                    </m:r>
                                  </m:sub>
                                </m:sSub>
                              </m:fName>
                              <m:e>
                                <m:r>
                                  <a:rPr lang="en-US" altLang="zh-CN" i="1">
                                    <a:latin typeface="Cambria Math"/>
                                    <a:ea typeface="黑体" pitchFamily="2" charset="-122"/>
                                  </a:rPr>
                                  <m:t>𝒂</m:t>
                                </m:r>
                              </m:e>
                            </m:func>
                          </m:sup>
                        </m:sSup>
                      </m:e>
                    </m:d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=</m:t>
                    </m:r>
                    <m:r>
                      <a:rPr lang="zh-CN" altLang="en-US" i="1">
                        <a:latin typeface="Cambria Math"/>
                        <a:ea typeface="黑体" pitchFamily="2" charset="-122"/>
                      </a:rPr>
                      <m:t>𝚯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latin typeface="Cambria Math"/>
                                <a:ea typeface="黑体" pitchFamily="2" charset="-122"/>
                              </a:rPr>
                              <m:t>𝒏</m:t>
                            </m:r>
                          </m:e>
                          <m:sup>
                            <m:r>
                              <a:rPr lang="en-US" altLang="zh-CN" b="1" i="1" smtClean="0">
                                <a:latin typeface="Cambria Math"/>
                                <a:ea typeface="黑体" pitchFamily="2" charset="-122"/>
                              </a:rPr>
                              <m:t>𝟐</m:t>
                            </m:r>
                          </m:sup>
                        </m:sSup>
                      </m:e>
                    </m:d>
                  </m:oMath>
                </a14:m>
                <a:endParaRPr lang="en-US" altLang="zh-CN" dirty="0" smtClean="0"/>
              </a:p>
              <a:p>
                <a:pPr lvl="1"/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96" t="-23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48C025-5291-4BF6-8336-4D295967B217}" type="slidenum">
              <a:rPr lang="en-US" altLang="zh-CN" smtClean="0"/>
              <a:pPr>
                <a:defRPr/>
              </a:pPr>
              <a:t>24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778372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递归方程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 smtClean="0">
                    <a:latin typeface="Arial" charset="0"/>
                    <a:ea typeface="黑体" pitchFamily="2" charset="-122"/>
                  </a:rPr>
                  <a:t>Master</a:t>
                </a:r>
                <a:r>
                  <a:rPr lang="zh-CN" altLang="en-US" dirty="0">
                    <a:latin typeface="Arial" charset="0"/>
                    <a:ea typeface="黑体" pitchFamily="2" charset="-122"/>
                  </a:rPr>
                  <a:t>定理</a:t>
                </a:r>
                <a:r>
                  <a:rPr lang="zh-CN" altLang="en-US" dirty="0" smtClean="0">
                    <a:latin typeface="Arial" charset="0"/>
                    <a:ea typeface="黑体" pitchFamily="2" charset="-122"/>
                  </a:rPr>
                  <a:t>（例子）</a:t>
                </a:r>
                <a:endParaRPr lang="en-US" altLang="zh-CN" dirty="0">
                  <a:latin typeface="Arial" charset="0"/>
                  <a:ea typeface="黑体" pitchFamily="2" charset="-122"/>
                </a:endParaRPr>
              </a:p>
              <a:p>
                <a:pPr lvl="1"/>
                <a:r>
                  <a:rPr lang="zh-CN" altLang="en-US" dirty="0">
                    <a:ea typeface="黑体" pitchFamily="2" charset="-122"/>
                  </a:rPr>
                  <a:t>求解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/>
                        <a:ea typeface="黑体" pitchFamily="2" charset="-122"/>
                      </a:rPr>
                      <m:t> </m:t>
                    </m:r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𝑻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/>
                            <a:ea typeface="黑体" pitchFamily="2" charset="-122"/>
                          </a:rPr>
                          <m:t>𝒏</m:t>
                        </m:r>
                      </m:e>
                    </m:d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=</m:t>
                    </m:r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𝑻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fPr>
                          <m:num>
                            <m:r>
                              <a:rPr lang="en-US" altLang="zh-CN" b="1" i="1" smtClean="0">
                                <a:latin typeface="Cambria Math"/>
                                <a:ea typeface="黑体" pitchFamily="2" charset="-122"/>
                              </a:rPr>
                              <m:t>𝟐</m:t>
                            </m:r>
                            <m:r>
                              <a:rPr lang="en-US" altLang="zh-CN" i="1">
                                <a:latin typeface="Cambria Math"/>
                                <a:ea typeface="黑体" pitchFamily="2" charset="-122"/>
                              </a:rPr>
                              <m:t>𝒏</m:t>
                            </m:r>
                          </m:num>
                          <m:den>
                            <m:r>
                              <a:rPr lang="en-US" altLang="zh-CN" b="1" i="1" smtClean="0">
                                <a:latin typeface="Cambria Math"/>
                                <a:ea typeface="黑体" pitchFamily="2" charset="-122"/>
                              </a:rPr>
                              <m:t>𝟑</m:t>
                            </m:r>
                          </m:den>
                        </m:f>
                      </m:e>
                    </m:d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+</m:t>
                    </m:r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𝟏</m:t>
                    </m:r>
                  </m:oMath>
                </a14:m>
                <a:endParaRPr lang="en-US" altLang="zh-CN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/>
                      </a:rPr>
                      <m:t>𝒂</m:t>
                    </m:r>
                    <m:r>
                      <a:rPr lang="en-US" altLang="zh-CN" b="1" i="1" smtClean="0">
                        <a:latin typeface="Cambria Math"/>
                      </a:rPr>
                      <m:t>=</m:t>
                    </m:r>
                    <m:r>
                      <a:rPr lang="en-US" altLang="zh-CN" b="1" i="1" smtClean="0">
                        <a:latin typeface="Cambria Math"/>
                      </a:rPr>
                      <m:t>𝟏</m:t>
                    </m:r>
                  </m:oMath>
                </a14:m>
                <a:r>
                  <a:rPr lang="en-US" altLang="zh-CN" dirty="0" smtClean="0"/>
                  <a:t>,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/>
                      </a:rPr>
                      <m:t>𝒃</m:t>
                    </m:r>
                    <m:r>
                      <a:rPr lang="en-US" altLang="zh-CN" b="1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1" i="1" smtClean="0">
                            <a:latin typeface="Cambria Math"/>
                          </a:rPr>
                          <m:t>𝟑</m:t>
                        </m:r>
                      </m:num>
                      <m:den>
                        <m:r>
                          <a:rPr lang="en-US" altLang="zh-CN" b="1" i="1" smtClean="0"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dirty="0" smtClean="0"/>
                  <a:t>,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1" i="1" smtClean="0">
                            <a:latin typeface="Cambria Math"/>
                          </a:rPr>
                          <m:t>𝒏</m:t>
                        </m:r>
                      </m:e>
                    </m:d>
                    <m:r>
                      <a:rPr lang="en-US" altLang="zh-CN" b="1" i="1" smtClean="0">
                        <a:latin typeface="Cambria Math"/>
                      </a:rPr>
                      <m:t>=</m:t>
                    </m:r>
                    <m:r>
                      <a:rPr lang="en-US" altLang="zh-CN" b="1" i="1" smtClean="0">
                        <a:latin typeface="Cambria Math"/>
                      </a:rPr>
                      <m:t>𝟏</m:t>
                    </m:r>
                  </m:oMath>
                </a14:m>
                <a:r>
                  <a:rPr lang="en-US" altLang="zh-CN" dirty="0" smtClean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/>
                            <a:ea typeface="黑体" pitchFamily="2" charset="-122"/>
                          </a:rPr>
                          <m:t>𝒏</m:t>
                        </m:r>
                      </m:e>
                      <m:sup>
                        <m:func>
                          <m:func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ea typeface="黑体" pitchFamily="2" charset="-122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>
                                    <a:latin typeface="Cambria Math"/>
                                    <a:ea typeface="黑体" pitchFamily="2" charset="-122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/>
                                    <a:ea typeface="黑体" pitchFamily="2" charset="-122"/>
                                  </a:rPr>
                                  <m:t>𝒃</m:t>
                                </m:r>
                              </m:sub>
                            </m:sSub>
                          </m:fName>
                          <m:e>
                            <m:r>
                              <a:rPr lang="en-US" altLang="zh-CN" i="1">
                                <a:latin typeface="Cambria Math"/>
                                <a:ea typeface="黑体" pitchFamily="2" charset="-122"/>
                              </a:rPr>
                              <m:t>𝒂</m:t>
                            </m:r>
                          </m:e>
                        </m:func>
                      </m:sup>
                    </m:sSup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=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/>
                            <a:ea typeface="黑体" pitchFamily="2" charset="-122"/>
                          </a:rPr>
                          <m:t>𝒏</m:t>
                        </m:r>
                      </m:e>
                      <m:sup>
                        <m:func>
                          <m:func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ea typeface="黑体" pitchFamily="2" charset="-122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>
                                    <a:latin typeface="Cambria Math"/>
                                    <a:ea typeface="黑体" pitchFamily="2" charset="-122"/>
                                  </a:rPr>
                                  <m:t>log</m:t>
                                </m:r>
                              </m:e>
                              <m:sub>
                                <m:f>
                                  <m:fPr>
                                    <m:type m:val="skw"/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  <a:ea typeface="黑体" pitchFamily="2" charset="-122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CN" b="1" i="1" smtClean="0">
                                        <a:latin typeface="Cambria Math"/>
                                        <a:ea typeface="黑体" pitchFamily="2" charset="-122"/>
                                      </a:rPr>
                                      <m:t>𝟑</m:t>
                                    </m:r>
                                  </m:num>
                                  <m:den>
                                    <m:r>
                                      <a:rPr lang="en-US" altLang="zh-CN" b="1" i="1" smtClean="0">
                                        <a:latin typeface="Cambria Math"/>
                                        <a:ea typeface="黑体" pitchFamily="2" charset="-122"/>
                                      </a:rPr>
                                      <m:t>𝟐</m:t>
                                    </m:r>
                                  </m:den>
                                </m:f>
                              </m:sub>
                            </m:sSub>
                          </m:fName>
                          <m:e>
                            <m:r>
                              <a:rPr lang="en-US" altLang="zh-CN" i="1">
                                <a:latin typeface="Cambria Math"/>
                                <a:ea typeface="黑体" pitchFamily="2" charset="-122"/>
                              </a:rPr>
                              <m:t>𝟏</m:t>
                            </m:r>
                          </m:e>
                        </m:func>
                      </m:sup>
                    </m:sSup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=</m:t>
                    </m:r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𝟏</m:t>
                    </m:r>
                  </m:oMath>
                </a14:m>
                <a:endParaRPr lang="en-US" altLang="zh-CN" dirty="0" smtClean="0"/>
              </a:p>
              <a:p>
                <a:pPr lvl="1"/>
                <a:r>
                  <a:rPr lang="en-US" altLang="zh-CN" dirty="0"/>
                  <a:t>∵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/>
                          </a:rPr>
                          <m:t>𝒏</m:t>
                        </m:r>
                      </m:e>
                    </m:d>
                    <m:r>
                      <a:rPr lang="en-US" altLang="zh-CN" i="1">
                        <a:latin typeface="Cambria Math"/>
                      </a:rPr>
                      <m:t>=</m:t>
                    </m:r>
                    <m:r>
                      <a:rPr lang="en-US" altLang="zh-CN" b="1" i="1" smtClean="0">
                        <a:latin typeface="Cambria Math"/>
                      </a:rPr>
                      <m:t>𝟏</m:t>
                    </m:r>
                    <m:r>
                      <a:rPr lang="en-US" altLang="zh-CN" b="1" i="1" smtClean="0">
                        <a:latin typeface="Cambria Math"/>
                      </a:rPr>
                      <m:t>= </m:t>
                    </m:r>
                    <m:r>
                      <a:rPr lang="zh-CN" altLang="en-US" b="1" i="1" smtClean="0">
                        <a:latin typeface="Cambria Math"/>
                      </a:rPr>
                      <m:t>𝚯</m:t>
                    </m:r>
                    <m:r>
                      <a:rPr lang="en-US" altLang="zh-CN" b="1" i="1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/>
                            <a:ea typeface="黑体" pitchFamily="2" charset="-122"/>
                          </a:rPr>
                          <m:t>𝒏</m:t>
                        </m:r>
                      </m:e>
                      <m:sup>
                        <m:func>
                          <m:func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ea typeface="黑体" pitchFamily="2" charset="-122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>
                                    <a:latin typeface="Cambria Math"/>
                                    <a:ea typeface="黑体" pitchFamily="2" charset="-122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/>
                                    <a:ea typeface="黑体" pitchFamily="2" charset="-122"/>
                                  </a:rPr>
                                  <m:t>𝒃</m:t>
                                </m:r>
                              </m:sub>
                            </m:sSub>
                          </m:fName>
                          <m:e>
                            <m:r>
                              <a:rPr lang="en-US" altLang="zh-CN" i="1">
                                <a:latin typeface="Cambria Math"/>
                                <a:ea typeface="黑体" pitchFamily="2" charset="-122"/>
                              </a:rPr>
                              <m:t>𝒂</m:t>
                            </m:r>
                          </m:e>
                        </m:func>
                      </m:sup>
                    </m:sSup>
                    <m:r>
                      <a:rPr lang="en-US" altLang="zh-CN" b="1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altLang="zh-CN" dirty="0" smtClean="0"/>
                  <a:t>, </a:t>
                </a:r>
              </a:p>
              <a:p>
                <a:pPr lvl="1"/>
                <a:r>
                  <a:rPr lang="en-US" altLang="zh-CN" dirty="0" smtClean="0"/>
                  <a:t>∴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𝑻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/>
                            <a:ea typeface="黑体" pitchFamily="2" charset="-122"/>
                          </a:rPr>
                          <m:t>𝒏</m:t>
                        </m:r>
                      </m:e>
                    </m:d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=</m:t>
                    </m:r>
                    <m:r>
                      <a:rPr lang="zh-CN" altLang="en-US" i="1" smtClean="0">
                        <a:latin typeface="Cambria Math"/>
                        <a:ea typeface="黑体" pitchFamily="2" charset="-122"/>
                      </a:rPr>
                      <m:t>𝚯</m:t>
                    </m:r>
                    <m:d>
                      <m:dPr>
                        <m:ctrlPr>
                          <a:rPr lang="en-US" altLang="zh-CN" b="1" i="1" smtClean="0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latin typeface="Cambria Math"/>
                                <a:ea typeface="黑体" pitchFamily="2" charset="-122"/>
                              </a:rPr>
                              <m:t>𝒏</m:t>
                            </m:r>
                          </m:e>
                          <m:sup>
                            <m:func>
                              <m:func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ea typeface="黑体" pitchFamily="2" charset="-122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  <a:ea typeface="黑体" pitchFamily="2" charset="-122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>
                                        <a:latin typeface="Cambria Math"/>
                                        <a:ea typeface="黑体" pitchFamily="2" charset="-122"/>
                                      </a:rPr>
                                      <m:t>log</m:t>
                                    </m:r>
                                  </m:e>
                                  <m:sub>
                                    <m:r>
                                      <a:rPr lang="en-US" altLang="zh-CN" i="1">
                                        <a:latin typeface="Cambria Math"/>
                                        <a:ea typeface="黑体" pitchFamily="2" charset="-122"/>
                                      </a:rPr>
                                      <m:t>𝒃</m:t>
                                    </m:r>
                                  </m:sub>
                                </m:sSub>
                              </m:fName>
                              <m:e>
                                <m:r>
                                  <a:rPr lang="en-US" altLang="zh-CN" i="1">
                                    <a:latin typeface="Cambria Math"/>
                                    <a:ea typeface="黑体" pitchFamily="2" charset="-122"/>
                                  </a:rPr>
                                  <m:t>𝒂</m:t>
                                </m:r>
                              </m:e>
                            </m:func>
                          </m:sup>
                        </m:sSup>
                        <m:func>
                          <m:func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 i="0" smtClean="0">
                                <a:latin typeface="Cambria Math"/>
                                <a:ea typeface="黑体" pitchFamily="2" charset="-122"/>
                              </a:rPr>
                              <m:t>lg</m:t>
                            </m:r>
                          </m:fName>
                          <m:e>
                            <m:r>
                              <a:rPr lang="en-US" altLang="zh-CN" b="1" i="1" smtClean="0">
                                <a:latin typeface="Cambria Math"/>
                                <a:ea typeface="黑体" pitchFamily="2" charset="-122"/>
                              </a:rPr>
                              <m:t>𝒏</m:t>
                            </m:r>
                          </m:e>
                        </m:func>
                      </m:e>
                    </m:d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=</m:t>
                    </m:r>
                    <m:r>
                      <a:rPr lang="zh-CN" altLang="en-US" i="1">
                        <a:latin typeface="Cambria Math"/>
                        <a:ea typeface="黑体" pitchFamily="2" charset="-122"/>
                      </a:rPr>
                      <m:t>𝚯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>
                                <a:latin typeface="Cambria Math"/>
                                <a:ea typeface="黑体" pitchFamily="2" charset="-122"/>
                              </a:rPr>
                              <m:t>lg</m:t>
                            </m:r>
                          </m:fName>
                          <m:e>
                            <m:r>
                              <a:rPr lang="en-US" altLang="zh-CN" i="1">
                                <a:latin typeface="Cambria Math"/>
                                <a:ea typeface="黑体" pitchFamily="2" charset="-122"/>
                              </a:rPr>
                              <m:t>𝒏</m:t>
                            </m:r>
                          </m:e>
                        </m:func>
                      </m:e>
                    </m:d>
                  </m:oMath>
                </a14:m>
                <a:endParaRPr lang="en-US" altLang="zh-CN" dirty="0" smtClean="0"/>
              </a:p>
              <a:p>
                <a:pPr lvl="1"/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96" t="-23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48C025-5291-4BF6-8336-4D295967B217}" type="slidenum">
              <a:rPr lang="en-US" altLang="zh-CN" smtClean="0"/>
              <a:pPr>
                <a:defRPr/>
              </a:pPr>
              <a:t>25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4188399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递归方程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 smtClean="0">
                    <a:latin typeface="Arial" charset="0"/>
                    <a:ea typeface="黑体" pitchFamily="2" charset="-122"/>
                  </a:rPr>
                  <a:t>Master</a:t>
                </a:r>
                <a:r>
                  <a:rPr lang="zh-CN" altLang="en-US" dirty="0">
                    <a:latin typeface="Arial" charset="0"/>
                    <a:ea typeface="黑体" pitchFamily="2" charset="-122"/>
                  </a:rPr>
                  <a:t>定理</a:t>
                </a:r>
                <a:r>
                  <a:rPr lang="zh-CN" altLang="en-US" dirty="0" smtClean="0">
                    <a:latin typeface="Arial" charset="0"/>
                    <a:ea typeface="黑体" pitchFamily="2" charset="-122"/>
                  </a:rPr>
                  <a:t>（例子）</a:t>
                </a:r>
                <a:endParaRPr lang="en-US" altLang="zh-CN" dirty="0">
                  <a:latin typeface="Arial" charset="0"/>
                  <a:ea typeface="黑体" pitchFamily="2" charset="-122"/>
                </a:endParaRPr>
              </a:p>
              <a:p>
                <a:pPr lvl="1"/>
                <a:r>
                  <a:rPr lang="zh-CN" altLang="en-US" dirty="0">
                    <a:ea typeface="黑体" pitchFamily="2" charset="-122"/>
                  </a:rPr>
                  <a:t>求解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/>
                        <a:ea typeface="黑体" pitchFamily="2" charset="-122"/>
                      </a:rPr>
                      <m:t> </m:t>
                    </m:r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𝑻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/>
                            <a:ea typeface="黑体" pitchFamily="2" charset="-122"/>
                          </a:rPr>
                          <m:t>𝒏</m:t>
                        </m:r>
                      </m:e>
                    </m:d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=</m:t>
                    </m:r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𝟑</m:t>
                    </m:r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𝑻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fPr>
                          <m:num>
                            <m:r>
                              <a:rPr lang="en-US" altLang="zh-CN" i="1">
                                <a:latin typeface="Cambria Math"/>
                                <a:ea typeface="黑体" pitchFamily="2" charset="-122"/>
                              </a:rPr>
                              <m:t>𝒏</m:t>
                            </m:r>
                          </m:num>
                          <m:den>
                            <m:r>
                              <a:rPr lang="en-US" altLang="zh-CN" b="1" i="1" smtClean="0">
                                <a:latin typeface="Cambria Math"/>
                                <a:ea typeface="黑体" pitchFamily="2" charset="-122"/>
                              </a:rPr>
                              <m:t>𝟒</m:t>
                            </m:r>
                          </m:den>
                        </m:f>
                      </m:e>
                    </m:d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+</m:t>
                    </m:r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𝒏</m:t>
                    </m:r>
                    <m:func>
                      <m:funcPr>
                        <m:ctrlPr>
                          <a:rPr lang="en-US" altLang="zh-CN" b="1" i="1" smtClean="0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/>
                            <a:ea typeface="黑体" pitchFamily="2" charset="-122"/>
                          </a:rPr>
                          <m:t>log</m:t>
                        </m:r>
                      </m:fName>
                      <m:e>
                        <m:r>
                          <a:rPr lang="en-US" altLang="zh-CN" b="1" i="1" smtClean="0">
                            <a:latin typeface="Cambria Math"/>
                            <a:ea typeface="黑体" pitchFamily="2" charset="-122"/>
                          </a:rPr>
                          <m:t>𝒏</m:t>
                        </m:r>
                      </m:e>
                    </m:func>
                  </m:oMath>
                </a14:m>
                <a:endParaRPr lang="en-US" altLang="zh-CN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/>
                      </a:rPr>
                      <m:t>𝒂</m:t>
                    </m:r>
                    <m:r>
                      <a:rPr lang="en-US" altLang="zh-CN" b="1" i="1" smtClean="0">
                        <a:latin typeface="Cambria Math"/>
                      </a:rPr>
                      <m:t>=</m:t>
                    </m:r>
                    <m:r>
                      <a:rPr lang="en-US" altLang="zh-CN" b="1" i="1" smtClean="0">
                        <a:latin typeface="Cambria Math"/>
                      </a:rPr>
                      <m:t>𝟑</m:t>
                    </m:r>
                  </m:oMath>
                </a14:m>
                <a:r>
                  <a:rPr lang="en-US" altLang="zh-CN" dirty="0" smtClean="0"/>
                  <a:t>,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/>
                      </a:rPr>
                      <m:t>𝒃</m:t>
                    </m:r>
                    <m:r>
                      <a:rPr lang="en-US" altLang="zh-CN" b="1" i="1" smtClean="0">
                        <a:latin typeface="Cambria Math"/>
                      </a:rPr>
                      <m:t>=</m:t>
                    </m:r>
                    <m:r>
                      <a:rPr lang="en-US" altLang="zh-CN" b="1" i="1" smtClean="0">
                        <a:latin typeface="Cambria Math"/>
                      </a:rPr>
                      <m:t>𝟒</m:t>
                    </m:r>
                  </m:oMath>
                </a14:m>
                <a:r>
                  <a:rPr lang="en-US" altLang="zh-CN" dirty="0" smtClean="0"/>
                  <a:t>,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1" i="1" smtClean="0">
                            <a:latin typeface="Cambria Math"/>
                          </a:rPr>
                          <m:t>𝒏</m:t>
                        </m:r>
                      </m:e>
                    </m:d>
                    <m:r>
                      <a:rPr lang="en-US" altLang="zh-CN" b="1" i="1" smtClean="0">
                        <a:latin typeface="Cambria Math"/>
                      </a:rPr>
                      <m:t>=</m:t>
                    </m:r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𝒏</m:t>
                    </m:r>
                    <m:func>
                      <m:funcPr>
                        <m:ctrlPr>
                          <a:rPr lang="en-US" altLang="zh-CN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b="0">
                            <a:latin typeface="Cambria Math"/>
                            <a:ea typeface="黑体" pitchFamily="2" charset="-122"/>
                          </a:rPr>
                          <m:t>log</m:t>
                        </m:r>
                      </m:fName>
                      <m:e>
                        <m:r>
                          <a:rPr lang="en-US" altLang="zh-CN" i="1">
                            <a:latin typeface="Cambria Math"/>
                            <a:ea typeface="黑体" pitchFamily="2" charset="-122"/>
                          </a:rPr>
                          <m:t>𝒏</m:t>
                        </m:r>
                      </m:e>
                    </m:func>
                  </m:oMath>
                </a14:m>
                <a:r>
                  <a:rPr lang="zh-CN" altLang="en-US" dirty="0" smtClean="0"/>
                  <a:t>，</a:t>
                </a:r>
                <a:r>
                  <a:rPr lang="en-US" altLang="zh-CN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/>
                            <a:ea typeface="黑体" pitchFamily="2" charset="-122"/>
                          </a:rPr>
                          <m:t>𝒏</m:t>
                        </m:r>
                      </m:e>
                      <m:sup>
                        <m:func>
                          <m:func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ea typeface="黑体" pitchFamily="2" charset="-122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>
                                    <a:latin typeface="Cambria Math"/>
                                    <a:ea typeface="黑体" pitchFamily="2" charset="-122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/>
                                    <a:ea typeface="黑体" pitchFamily="2" charset="-122"/>
                                  </a:rPr>
                                  <m:t>𝒃</m:t>
                                </m:r>
                              </m:sub>
                            </m:sSub>
                          </m:fName>
                          <m:e>
                            <m:r>
                              <a:rPr lang="en-US" altLang="zh-CN" i="1">
                                <a:latin typeface="Cambria Math"/>
                                <a:ea typeface="黑体" pitchFamily="2" charset="-122"/>
                              </a:rPr>
                              <m:t>𝒂</m:t>
                            </m:r>
                          </m:e>
                        </m:func>
                      </m:sup>
                    </m:sSup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=</m:t>
                    </m:r>
                    <m:sSup>
                      <m:sSupPr>
                        <m:ctrlPr>
                          <a:rPr lang="en-US" altLang="zh-CN" b="1" i="1" smtClean="0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pPr>
                      <m:e>
                        <m:r>
                          <a:rPr lang="en-US" altLang="zh-CN" b="1" i="1" smtClean="0">
                            <a:latin typeface="Cambria Math"/>
                            <a:ea typeface="黑体" pitchFamily="2" charset="-122"/>
                          </a:rPr>
                          <m:t>𝒏</m:t>
                        </m:r>
                      </m:e>
                      <m:sup>
                        <m:func>
                          <m:funcPr>
                            <m:ctrlPr>
                              <a:rPr lang="en-US" altLang="zh-CN" b="1" i="1" smtClean="0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altLang="zh-CN" b="1" i="1" smtClean="0">
                                    <a:latin typeface="Cambria Math" panose="02040503050406030204" pitchFamily="18" charset="0"/>
                                    <a:ea typeface="黑体" pitchFamily="2" charset="-122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b="0" i="0" smtClean="0">
                                    <a:latin typeface="Cambria Math"/>
                                    <a:ea typeface="黑体" pitchFamily="2" charset="-122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altLang="zh-CN" b="1" i="1" smtClean="0">
                                    <a:latin typeface="Cambria Math"/>
                                    <a:ea typeface="黑体" pitchFamily="2" charset="-122"/>
                                  </a:rPr>
                                  <m:t>𝟒</m:t>
                                </m:r>
                              </m:sub>
                            </m:sSub>
                          </m:fName>
                          <m:e>
                            <m:r>
                              <a:rPr lang="en-US" altLang="zh-CN" b="1" i="1" smtClean="0">
                                <a:latin typeface="Cambria Math"/>
                                <a:ea typeface="黑体" pitchFamily="2" charset="-122"/>
                              </a:rPr>
                              <m:t>𝟑</m:t>
                            </m:r>
                          </m:e>
                        </m:func>
                      </m:sup>
                    </m:sSup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=</m:t>
                    </m:r>
                    <m:r>
                      <a:rPr lang="zh-CN" altLang="en-US" b="1" i="1" smtClean="0">
                        <a:latin typeface="Cambria Math"/>
                        <a:ea typeface="黑体" pitchFamily="2" charset="-122"/>
                      </a:rPr>
                      <m:t>𝚶</m:t>
                    </m:r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(</m:t>
                    </m:r>
                    <m:sSup>
                      <m:sSupPr>
                        <m:ctrlPr>
                          <a:rPr lang="en-US" altLang="zh-CN" b="1" i="1" smtClean="0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pPr>
                      <m:e>
                        <m:r>
                          <a:rPr lang="en-US" altLang="zh-CN" b="1" i="1" smtClean="0">
                            <a:latin typeface="Cambria Math"/>
                            <a:ea typeface="黑体" pitchFamily="2" charset="-122"/>
                          </a:rPr>
                          <m:t>𝒏</m:t>
                        </m:r>
                      </m:e>
                      <m:sup>
                        <m:r>
                          <a:rPr lang="en-US" altLang="zh-CN" b="1" i="1" smtClean="0">
                            <a:latin typeface="Cambria Math"/>
                            <a:ea typeface="黑体" pitchFamily="2" charset="-122"/>
                          </a:rPr>
                          <m:t>𝟎</m:t>
                        </m:r>
                        <m:r>
                          <a:rPr lang="en-US" altLang="zh-CN" b="1" i="1" smtClean="0">
                            <a:latin typeface="Cambria Math"/>
                            <a:ea typeface="黑体" pitchFamily="2" charset="-122"/>
                          </a:rPr>
                          <m:t>.</m:t>
                        </m:r>
                        <m:r>
                          <a:rPr lang="en-US" altLang="zh-CN" b="1" i="1" smtClean="0">
                            <a:latin typeface="Cambria Math"/>
                            <a:ea typeface="黑体" pitchFamily="2" charset="-122"/>
                          </a:rPr>
                          <m:t>𝟕𝟗𝟑</m:t>
                        </m:r>
                      </m:sup>
                    </m:sSup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)</m:t>
                    </m:r>
                  </m:oMath>
                </a14:m>
                <a:endParaRPr lang="en-US" altLang="zh-CN" dirty="0" smtClean="0"/>
              </a:p>
              <a:p>
                <a:pPr lvl="1"/>
                <a:r>
                  <a:rPr lang="en-US" altLang="zh-CN" dirty="0"/>
                  <a:t>∵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/>
                          </a:rPr>
                          <m:t>𝒏</m:t>
                        </m:r>
                      </m:e>
                    </m:d>
                    <m:r>
                      <a:rPr lang="en-US" altLang="zh-CN" i="1">
                        <a:latin typeface="Cambria Math"/>
                      </a:rPr>
                      <m:t>=</m:t>
                    </m:r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𝒏</m:t>
                    </m:r>
                    <m:func>
                      <m:funcPr>
                        <m:ctrlPr>
                          <a:rPr lang="en-US" altLang="zh-CN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b="0">
                            <a:latin typeface="Cambria Math"/>
                            <a:ea typeface="黑体" pitchFamily="2" charset="-122"/>
                          </a:rPr>
                          <m:t>log</m:t>
                        </m:r>
                      </m:fName>
                      <m:e>
                        <m:r>
                          <a:rPr lang="en-US" altLang="zh-CN" i="1">
                            <a:latin typeface="Cambria Math"/>
                            <a:ea typeface="黑体" pitchFamily="2" charset="-122"/>
                          </a:rPr>
                          <m:t>𝒏</m:t>
                        </m:r>
                      </m:e>
                    </m:func>
                    <m:r>
                      <a:rPr lang="en-US" altLang="zh-CN" i="1" smtClean="0">
                        <a:latin typeface="Cambria Math"/>
                        <a:ea typeface="Cambria Math"/>
                      </a:rPr>
                      <m:t>≥</m:t>
                    </m:r>
                    <m:r>
                      <a:rPr lang="en-US" altLang="zh-CN" b="1" i="1" smtClean="0">
                        <a:latin typeface="Cambria Math"/>
                        <a:ea typeface="Cambria Math"/>
                      </a:rPr>
                      <m:t>𝒏</m:t>
                    </m:r>
                    <m:r>
                      <a:rPr lang="en-US" altLang="zh-CN" b="1" i="1" smtClean="0">
                        <a:latin typeface="Cambria Math"/>
                      </a:rPr>
                      <m:t>= </m:t>
                    </m:r>
                    <m:r>
                      <a:rPr lang="zh-CN" altLang="en-US" b="1" i="1" smtClean="0">
                        <a:latin typeface="Cambria Math"/>
                      </a:rPr>
                      <m:t>𝚯</m:t>
                    </m:r>
                    <m:r>
                      <a:rPr lang="en-US" altLang="zh-CN" b="1" i="1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/>
                            <a:ea typeface="黑体" pitchFamily="2" charset="-122"/>
                          </a:rPr>
                          <m:t>𝒏</m:t>
                        </m:r>
                      </m:e>
                      <m:sup>
                        <m:func>
                          <m:func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ea typeface="黑体" pitchFamily="2" charset="-122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>
                                    <a:latin typeface="Cambria Math"/>
                                    <a:ea typeface="黑体" pitchFamily="2" charset="-122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/>
                                    <a:ea typeface="黑体" pitchFamily="2" charset="-122"/>
                                  </a:rPr>
                                  <m:t>𝒃</m:t>
                                </m:r>
                              </m:sub>
                            </m:sSub>
                          </m:fName>
                          <m:e>
                            <m:r>
                              <a:rPr lang="en-US" altLang="zh-CN" i="1">
                                <a:latin typeface="Cambria Math"/>
                                <a:ea typeface="黑体" pitchFamily="2" charset="-122"/>
                              </a:rPr>
                              <m:t>𝒂</m:t>
                            </m:r>
                          </m:e>
                        </m:func>
                        <m:r>
                          <a:rPr lang="en-US" altLang="zh-CN" b="1" i="1" smtClean="0">
                            <a:latin typeface="Cambria Math"/>
                            <a:ea typeface="黑体" pitchFamily="2" charset="-122"/>
                          </a:rPr>
                          <m:t>+</m:t>
                        </m:r>
                        <m:r>
                          <a:rPr lang="zh-CN" altLang="en-US" b="1" i="1" smtClean="0">
                            <a:latin typeface="Cambria Math"/>
                            <a:ea typeface="黑体" pitchFamily="2" charset="-122"/>
                          </a:rPr>
                          <m:t>𝜺</m:t>
                        </m:r>
                      </m:sup>
                    </m:sSup>
                    <m:r>
                      <a:rPr lang="en-US" altLang="zh-CN" b="1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altLang="zh-CN" dirty="0" smtClean="0"/>
                  <a:t>, </a:t>
                </a:r>
                <a14:m>
                  <m:oMath xmlns:m="http://schemas.openxmlformats.org/officeDocument/2006/math">
                    <m:r>
                      <a:rPr lang="zh-CN" altLang="en-US" i="1" dirty="0" smtClean="0">
                        <a:latin typeface="Cambria Math"/>
                      </a:rPr>
                      <m:t>𝜺</m:t>
                    </m:r>
                    <m:r>
                      <a:rPr lang="en-US" altLang="zh-CN" i="1" dirty="0">
                        <a:latin typeface="Cambria Math"/>
                        <a:ea typeface="Cambria Math"/>
                      </a:rPr>
                      <m:t>≈</m:t>
                    </m:r>
                    <m:r>
                      <a:rPr lang="en-US" altLang="zh-CN" b="1" i="1" dirty="0" smtClean="0">
                        <a:latin typeface="Cambria Math"/>
                        <a:ea typeface="Cambria Math"/>
                      </a:rPr>
                      <m:t>𝟎</m:t>
                    </m:r>
                    <m:r>
                      <a:rPr lang="en-US" altLang="zh-CN" b="1" i="1" dirty="0" smtClean="0">
                        <a:latin typeface="Cambria Math"/>
                        <a:ea typeface="Cambria Math"/>
                      </a:rPr>
                      <m:t>.</m:t>
                    </m:r>
                    <m:r>
                      <a:rPr lang="en-US" altLang="zh-CN" b="1" i="1" dirty="0" smtClean="0">
                        <a:latin typeface="Cambria Math"/>
                        <a:ea typeface="Cambria Math"/>
                      </a:rPr>
                      <m:t>𝟐</m:t>
                    </m:r>
                  </m:oMath>
                </a14:m>
                <a:endParaRPr lang="en-US" altLang="zh-CN" b="1" dirty="0" smtClean="0">
                  <a:ea typeface="Cambria Math"/>
                </a:endParaRPr>
              </a:p>
              <a:p>
                <a:pPr lvl="1"/>
                <a:r>
                  <a:rPr lang="zh-CN" altLang="en-US" dirty="0" smtClean="0"/>
                  <a:t>对所有</a:t>
                </a:r>
                <a:r>
                  <a:rPr lang="en-US" altLang="zh-CN" dirty="0" smtClean="0"/>
                  <a:t>n</a:t>
                </a:r>
                <a:r>
                  <a:rPr lang="zh-CN" altLang="en-US" dirty="0" smtClean="0"/>
                  <a:t>有</a:t>
                </a:r>
                <a:r>
                  <a:rPr lang="en-US" altLang="zh-CN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CN" b="1" i="0" smtClean="0">
                        <a:latin typeface="Cambria Math"/>
                      </a:rPr>
                      <m:t>𝐚</m:t>
                    </m:r>
                    <m:r>
                      <a:rPr lang="en-US" altLang="zh-CN" i="1"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b="1" i="1" smtClean="0">
                                <a:latin typeface="Cambria Math"/>
                              </a:rPr>
                              <m:t>𝒏</m:t>
                            </m:r>
                          </m:num>
                          <m:den>
                            <m:r>
                              <a:rPr lang="en-US" altLang="zh-CN" b="1" i="1" smtClean="0">
                                <a:latin typeface="Cambria Math"/>
                              </a:rPr>
                              <m:t>𝒃</m:t>
                            </m:r>
                          </m:den>
                        </m:f>
                      </m:e>
                    </m:d>
                    <m:r>
                      <a:rPr lang="en-US" altLang="zh-CN" i="1">
                        <a:latin typeface="Cambria Math"/>
                      </a:rPr>
                      <m:t>=</m:t>
                    </m:r>
                    <m:r>
                      <a:rPr lang="en-US" altLang="zh-CN" b="1" i="0" smtClean="0">
                        <a:latin typeface="Cambria Math"/>
                      </a:rPr>
                      <m:t>𝟑</m:t>
                    </m:r>
                    <m:f>
                      <m:f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i="1">
                            <a:latin typeface="Cambria Math"/>
                          </a:rPr>
                          <m:t>𝒏</m:t>
                        </m:r>
                      </m:num>
                      <m:den>
                        <m:r>
                          <a:rPr lang="en-US" altLang="zh-CN" i="1">
                            <a:latin typeface="Cambria Math"/>
                          </a:rPr>
                          <m:t>𝒃</m:t>
                        </m:r>
                      </m:den>
                    </m:f>
                    <m:func>
                      <m:func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i="0" smtClean="0">
                            <a:latin typeface="Cambria Math"/>
                          </a:rPr>
                          <m:t>log</m:t>
                        </m:r>
                      </m:fName>
                      <m:e>
                        <m:f>
                          <m:f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i="1">
                                <a:latin typeface="Cambria Math"/>
                              </a:rPr>
                              <m:t>𝒏</m:t>
                            </m:r>
                          </m:num>
                          <m:den>
                            <m:r>
                              <a:rPr lang="en-US" altLang="zh-CN" i="1">
                                <a:latin typeface="Cambria Math"/>
                              </a:rPr>
                              <m:t>𝒃</m:t>
                            </m:r>
                          </m:den>
                        </m:f>
                      </m:e>
                    </m:func>
                    <m:r>
                      <a:rPr lang="en-US" altLang="zh-CN" i="1" smtClean="0">
                        <a:latin typeface="Cambria Math"/>
                        <a:ea typeface="Cambria Math"/>
                      </a:rPr>
                      <m:t>≤</m:t>
                    </m:r>
                    <m:f>
                      <m:f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1" i="1" smtClean="0">
                            <a:latin typeface="Cambria Math"/>
                          </a:rPr>
                          <m:t>𝟑</m:t>
                        </m:r>
                      </m:num>
                      <m:den>
                        <m:r>
                          <a:rPr lang="en-US" altLang="zh-CN" b="1" i="1" smtClean="0">
                            <a:latin typeface="Cambria Math"/>
                          </a:rPr>
                          <m:t>𝟒</m:t>
                        </m:r>
                      </m:den>
                    </m:f>
                    <m:r>
                      <a:rPr lang="en-US" altLang="zh-CN" b="1" i="1" smtClean="0">
                        <a:latin typeface="Cambria Math"/>
                      </a:rPr>
                      <m:t>𝒏</m:t>
                    </m:r>
                    <m:func>
                      <m:func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altLang="zh-CN" b="1" i="1" smtClean="0">
                            <a:latin typeface="Cambria Math"/>
                          </a:rPr>
                          <m:t>𝒏</m:t>
                        </m:r>
                      </m:e>
                    </m:func>
                    <m:r>
                      <a:rPr lang="en-US" altLang="zh-CN" b="1" i="1" smtClean="0">
                        <a:latin typeface="Cambria Math"/>
                      </a:rPr>
                      <m:t>=</m:t>
                    </m:r>
                    <m:r>
                      <a:rPr lang="en-US" altLang="zh-CN" b="1" i="1" smtClean="0">
                        <a:latin typeface="Cambria Math"/>
                      </a:rPr>
                      <m:t>𝒄𝒇</m:t>
                    </m:r>
                    <m:r>
                      <a:rPr lang="en-US" altLang="zh-CN" b="1" i="1" smtClean="0">
                        <a:latin typeface="Cambria Math"/>
                      </a:rPr>
                      <m:t>(</m:t>
                    </m:r>
                    <m:r>
                      <a:rPr lang="en-US" altLang="zh-CN" b="1" i="1" smtClean="0">
                        <a:latin typeface="Cambria Math"/>
                      </a:rPr>
                      <m:t>𝒏</m:t>
                    </m:r>
                    <m:r>
                      <a:rPr lang="en-US" altLang="zh-CN" b="1" i="1" smtClean="0">
                        <a:latin typeface="Cambria Math"/>
                      </a:rPr>
                      <m:t>)</m:t>
                    </m:r>
                  </m:oMath>
                </a14:m>
                <a:endParaRPr lang="en-US" altLang="zh-CN" dirty="0" smtClean="0"/>
              </a:p>
              <a:p>
                <a:pPr lvl="1"/>
                <a:r>
                  <a:rPr lang="en-US" altLang="zh-CN" dirty="0" smtClean="0"/>
                  <a:t>∴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𝑻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/>
                            <a:ea typeface="黑体" pitchFamily="2" charset="-122"/>
                          </a:rPr>
                          <m:t>𝒏</m:t>
                        </m:r>
                      </m:e>
                    </m:d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=</m:t>
                    </m:r>
                    <m:r>
                      <a:rPr lang="zh-CN" altLang="en-US" i="1" smtClean="0">
                        <a:latin typeface="Cambria Math"/>
                        <a:ea typeface="黑体" pitchFamily="2" charset="-122"/>
                      </a:rPr>
                      <m:t>𝚯</m:t>
                    </m:r>
                    <m:d>
                      <m:dPr>
                        <m:ctrlPr>
                          <a:rPr lang="en-US" altLang="zh-CN" b="1" i="1" smtClean="0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dPr>
                      <m:e>
                        <m:r>
                          <a:rPr lang="en-US" altLang="zh-CN" b="1" i="1" smtClean="0">
                            <a:latin typeface="Cambria Math"/>
                            <a:ea typeface="黑体" pitchFamily="2" charset="-122"/>
                          </a:rPr>
                          <m:t>𝒇</m:t>
                        </m:r>
                        <m:r>
                          <a:rPr lang="en-US" altLang="zh-CN" b="1" i="1" smtClean="0">
                            <a:latin typeface="Cambria Math"/>
                            <a:ea typeface="黑体" pitchFamily="2" charset="-122"/>
                          </a:rPr>
                          <m:t>(</m:t>
                        </m:r>
                        <m:r>
                          <a:rPr lang="en-US" altLang="zh-CN" b="1" i="1" smtClean="0">
                            <a:latin typeface="Cambria Math"/>
                            <a:ea typeface="黑体" pitchFamily="2" charset="-122"/>
                          </a:rPr>
                          <m:t>𝒏</m:t>
                        </m:r>
                        <m:r>
                          <a:rPr lang="en-US" altLang="zh-CN" b="1" i="1" smtClean="0">
                            <a:latin typeface="Cambria Math"/>
                            <a:ea typeface="黑体" pitchFamily="2" charset="-122"/>
                          </a:rPr>
                          <m:t>)</m:t>
                        </m:r>
                      </m:e>
                    </m:d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=</m:t>
                    </m:r>
                    <m:r>
                      <a:rPr lang="zh-CN" altLang="en-US" i="1">
                        <a:latin typeface="Cambria Math"/>
                        <a:ea typeface="黑体" pitchFamily="2" charset="-122"/>
                      </a:rPr>
                      <m:t>𝚯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dPr>
                      <m:e>
                        <m:r>
                          <a:rPr lang="en-US" altLang="zh-CN" b="1" i="1" smtClean="0">
                            <a:latin typeface="Cambria Math"/>
                            <a:ea typeface="黑体" pitchFamily="2" charset="-122"/>
                          </a:rPr>
                          <m:t>𝒏</m:t>
                        </m:r>
                        <m:func>
                          <m:func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>
                                <a:latin typeface="Cambria Math"/>
                                <a:ea typeface="黑体" pitchFamily="2" charset="-122"/>
                              </a:rPr>
                              <m:t>l</m:t>
                            </m:r>
                            <m:r>
                              <m:rPr>
                                <m:sty m:val="p"/>
                              </m:rPr>
                              <a:rPr lang="en-US" altLang="zh-CN" b="0">
                                <a:latin typeface="Cambria Math"/>
                                <a:ea typeface="黑体" pitchFamily="2" charset="-122"/>
                              </a:rPr>
                              <m:t>o</m:t>
                            </m:r>
                            <m:r>
                              <m:rPr>
                                <m:sty m:val="p"/>
                              </m:rPr>
                              <a:rPr lang="en-US" altLang="zh-CN">
                                <a:latin typeface="Cambria Math"/>
                                <a:ea typeface="黑体" pitchFamily="2" charset="-122"/>
                              </a:rPr>
                              <m:t>g</m:t>
                            </m:r>
                          </m:fName>
                          <m:e>
                            <m:r>
                              <a:rPr lang="en-US" altLang="zh-CN" i="1">
                                <a:latin typeface="Cambria Math"/>
                                <a:ea typeface="黑体" pitchFamily="2" charset="-122"/>
                              </a:rPr>
                              <m:t>𝒏</m:t>
                            </m:r>
                          </m:e>
                        </m:func>
                      </m:e>
                    </m:d>
                  </m:oMath>
                </a14:m>
                <a:endParaRPr lang="en-US" altLang="zh-CN" dirty="0" smtClean="0"/>
              </a:p>
              <a:p>
                <a:pPr lvl="1"/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96" t="-23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48C025-5291-4BF6-8336-4D295967B217}" type="slidenum">
              <a:rPr lang="en-US" altLang="zh-CN" smtClean="0"/>
              <a:pPr>
                <a:defRPr/>
              </a:pPr>
              <a:t>26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436801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递归方程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 smtClean="0">
                    <a:latin typeface="Arial" charset="0"/>
                    <a:ea typeface="黑体" pitchFamily="2" charset="-122"/>
                  </a:rPr>
                  <a:t>Master</a:t>
                </a:r>
                <a:r>
                  <a:rPr lang="zh-CN" altLang="en-US" dirty="0">
                    <a:latin typeface="Arial" charset="0"/>
                    <a:ea typeface="黑体" pitchFamily="2" charset="-122"/>
                  </a:rPr>
                  <a:t>定理</a:t>
                </a:r>
                <a:r>
                  <a:rPr lang="zh-CN" altLang="en-US" dirty="0" smtClean="0">
                    <a:latin typeface="Arial" charset="0"/>
                    <a:ea typeface="黑体" pitchFamily="2" charset="-122"/>
                  </a:rPr>
                  <a:t>（例子）</a:t>
                </a:r>
                <a:endParaRPr lang="en-US" altLang="zh-CN" dirty="0">
                  <a:latin typeface="Arial" charset="0"/>
                  <a:ea typeface="黑体" pitchFamily="2" charset="-122"/>
                </a:endParaRPr>
              </a:p>
              <a:p>
                <a:pPr lvl="1"/>
                <a:r>
                  <a:rPr lang="zh-CN" altLang="en-US" dirty="0">
                    <a:ea typeface="黑体" pitchFamily="2" charset="-122"/>
                  </a:rPr>
                  <a:t>求解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/>
                        <a:ea typeface="黑体" pitchFamily="2" charset="-122"/>
                      </a:rPr>
                      <m:t> </m:t>
                    </m:r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𝑻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/>
                            <a:ea typeface="黑体" pitchFamily="2" charset="-122"/>
                          </a:rPr>
                          <m:t>𝒏</m:t>
                        </m:r>
                      </m:e>
                    </m:d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=</m:t>
                    </m:r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𝟐</m:t>
                    </m:r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𝑻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fPr>
                          <m:num>
                            <m:r>
                              <a:rPr lang="en-US" altLang="zh-CN" i="1">
                                <a:latin typeface="Cambria Math"/>
                                <a:ea typeface="黑体" pitchFamily="2" charset="-122"/>
                              </a:rPr>
                              <m:t>𝒏</m:t>
                            </m:r>
                          </m:num>
                          <m:den>
                            <m:r>
                              <a:rPr lang="en-US" altLang="zh-CN" b="1" i="1" smtClean="0">
                                <a:latin typeface="Cambria Math"/>
                                <a:ea typeface="黑体" pitchFamily="2" charset="-122"/>
                              </a:rPr>
                              <m:t>𝟐</m:t>
                            </m:r>
                          </m:den>
                        </m:f>
                      </m:e>
                    </m:d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+</m:t>
                    </m:r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𝒏</m:t>
                    </m:r>
                    <m:func>
                      <m:funcPr>
                        <m:ctrlPr>
                          <a:rPr lang="en-US" altLang="zh-CN" b="1" i="1" smtClean="0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/>
                            <a:ea typeface="黑体" pitchFamily="2" charset="-122"/>
                          </a:rPr>
                          <m:t>l</m:t>
                        </m:r>
                        <m:r>
                          <m:rPr>
                            <m:sty m:val="p"/>
                          </m:rPr>
                          <a:rPr lang="en-US" altLang="zh-CN" b="0">
                            <a:latin typeface="Cambria Math"/>
                            <a:ea typeface="黑体" pitchFamily="2" charset="-122"/>
                          </a:rPr>
                          <m:t>o</m:t>
                        </m:r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/>
                            <a:ea typeface="黑体" pitchFamily="2" charset="-122"/>
                          </a:rPr>
                          <m:t>g</m:t>
                        </m:r>
                      </m:fName>
                      <m:e>
                        <m:r>
                          <a:rPr lang="en-US" altLang="zh-CN" b="1" i="1" smtClean="0">
                            <a:latin typeface="Cambria Math"/>
                            <a:ea typeface="黑体" pitchFamily="2" charset="-122"/>
                          </a:rPr>
                          <m:t>𝒏</m:t>
                        </m:r>
                      </m:e>
                    </m:func>
                  </m:oMath>
                </a14:m>
                <a:endParaRPr lang="en-US" altLang="zh-CN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/>
                      </a:rPr>
                      <m:t>𝒂</m:t>
                    </m:r>
                    <m:r>
                      <a:rPr lang="en-US" altLang="zh-CN" b="1" i="1" smtClean="0">
                        <a:latin typeface="Cambria Math"/>
                      </a:rPr>
                      <m:t>=</m:t>
                    </m:r>
                    <m:r>
                      <a:rPr lang="en-US" altLang="zh-CN" b="1" i="1" smtClean="0">
                        <a:latin typeface="Cambria Math"/>
                      </a:rPr>
                      <m:t>𝟐</m:t>
                    </m:r>
                  </m:oMath>
                </a14:m>
                <a:r>
                  <a:rPr lang="en-US" altLang="zh-CN" dirty="0" smtClean="0"/>
                  <a:t>,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/>
                      </a:rPr>
                      <m:t>𝒃</m:t>
                    </m:r>
                    <m:r>
                      <a:rPr lang="en-US" altLang="zh-CN" b="1" i="1" smtClean="0">
                        <a:latin typeface="Cambria Math"/>
                      </a:rPr>
                      <m:t>=</m:t>
                    </m:r>
                    <m:r>
                      <a:rPr lang="en-US" altLang="zh-CN" b="1" i="1" smtClean="0">
                        <a:latin typeface="Cambria Math"/>
                      </a:rPr>
                      <m:t>𝟐</m:t>
                    </m:r>
                  </m:oMath>
                </a14:m>
                <a:r>
                  <a:rPr lang="en-US" altLang="zh-CN" dirty="0" smtClean="0"/>
                  <a:t>,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1" i="1" smtClean="0">
                            <a:latin typeface="Cambria Math"/>
                          </a:rPr>
                          <m:t>𝒏</m:t>
                        </m:r>
                      </m:e>
                    </m:d>
                    <m:r>
                      <a:rPr lang="en-US" altLang="zh-CN" b="1" i="1" smtClean="0">
                        <a:latin typeface="Cambria Math"/>
                      </a:rPr>
                      <m:t>=</m:t>
                    </m:r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𝒏</m:t>
                    </m:r>
                    <m:func>
                      <m:funcPr>
                        <m:ctrlPr>
                          <a:rPr lang="en-US" altLang="zh-CN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b="0">
                            <a:latin typeface="Cambria Math"/>
                            <a:ea typeface="黑体" pitchFamily="2" charset="-122"/>
                          </a:rPr>
                          <m:t>log</m:t>
                        </m:r>
                      </m:fName>
                      <m:e>
                        <m:r>
                          <a:rPr lang="en-US" altLang="zh-CN" i="1">
                            <a:latin typeface="Cambria Math"/>
                            <a:ea typeface="黑体" pitchFamily="2" charset="-122"/>
                          </a:rPr>
                          <m:t>𝒏</m:t>
                        </m:r>
                      </m:e>
                    </m:func>
                  </m:oMath>
                </a14:m>
                <a:r>
                  <a:rPr lang="zh-CN" altLang="en-US" dirty="0" smtClean="0"/>
                  <a:t>，</a:t>
                </a:r>
                <a:r>
                  <a:rPr lang="en-US" altLang="zh-CN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/>
                            <a:ea typeface="黑体" pitchFamily="2" charset="-122"/>
                          </a:rPr>
                          <m:t>𝒏</m:t>
                        </m:r>
                      </m:e>
                      <m:sup>
                        <m:func>
                          <m:func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ea typeface="黑体" pitchFamily="2" charset="-122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>
                                    <a:latin typeface="Cambria Math"/>
                                    <a:ea typeface="黑体" pitchFamily="2" charset="-122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/>
                                    <a:ea typeface="黑体" pitchFamily="2" charset="-122"/>
                                  </a:rPr>
                                  <m:t>𝒃</m:t>
                                </m:r>
                              </m:sub>
                            </m:sSub>
                          </m:fName>
                          <m:e>
                            <m:r>
                              <a:rPr lang="en-US" altLang="zh-CN" i="1">
                                <a:latin typeface="Cambria Math"/>
                                <a:ea typeface="黑体" pitchFamily="2" charset="-122"/>
                              </a:rPr>
                              <m:t>𝒂</m:t>
                            </m:r>
                          </m:e>
                        </m:func>
                      </m:sup>
                    </m:sSup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=</m:t>
                    </m:r>
                    <m:sSup>
                      <m:sSupPr>
                        <m:ctrlPr>
                          <a:rPr lang="en-US" altLang="zh-CN" b="1" i="1" smtClean="0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pPr>
                      <m:e>
                        <m:r>
                          <a:rPr lang="en-US" altLang="zh-CN" b="1" i="1" smtClean="0">
                            <a:latin typeface="Cambria Math"/>
                            <a:ea typeface="黑体" pitchFamily="2" charset="-122"/>
                          </a:rPr>
                          <m:t>𝒏</m:t>
                        </m:r>
                      </m:e>
                      <m:sup>
                        <m:func>
                          <m:funcPr>
                            <m:ctrlPr>
                              <a:rPr lang="en-US" altLang="zh-CN" b="1" i="1" smtClean="0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altLang="zh-CN" b="1" i="1" smtClean="0">
                                    <a:latin typeface="Cambria Math" panose="02040503050406030204" pitchFamily="18" charset="0"/>
                                    <a:ea typeface="黑体" pitchFamily="2" charset="-122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b="0" i="0" smtClean="0">
                                    <a:latin typeface="Cambria Math"/>
                                    <a:ea typeface="黑体" pitchFamily="2" charset="-122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altLang="zh-CN" b="1" i="1" smtClean="0">
                                    <a:latin typeface="Cambria Math"/>
                                    <a:ea typeface="黑体" pitchFamily="2" charset="-122"/>
                                  </a:rPr>
                                  <m:t>𝟐</m:t>
                                </m:r>
                              </m:sub>
                            </m:sSub>
                          </m:fName>
                          <m:e>
                            <m:r>
                              <a:rPr lang="en-US" altLang="zh-CN" b="1" i="1" smtClean="0">
                                <a:latin typeface="Cambria Math"/>
                                <a:ea typeface="黑体" pitchFamily="2" charset="-122"/>
                              </a:rPr>
                              <m:t>𝟐</m:t>
                            </m:r>
                          </m:e>
                        </m:func>
                      </m:sup>
                    </m:sSup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=</m:t>
                    </m:r>
                    <m:r>
                      <a:rPr lang="zh-CN" altLang="en-US" b="1" i="1" smtClean="0">
                        <a:latin typeface="Cambria Math"/>
                        <a:ea typeface="黑体" pitchFamily="2" charset="-122"/>
                      </a:rPr>
                      <m:t>𝚶</m:t>
                    </m:r>
                    <m:d>
                      <m:dPr>
                        <m:ctrlPr>
                          <a:rPr lang="en-US" altLang="zh-CN" b="1" i="1" smtClean="0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dPr>
                      <m:e>
                        <m:r>
                          <a:rPr lang="en-US" altLang="zh-CN" b="1" i="1" smtClean="0">
                            <a:latin typeface="Cambria Math"/>
                            <a:ea typeface="黑体" pitchFamily="2" charset="-122"/>
                          </a:rPr>
                          <m:t>𝒏</m:t>
                        </m:r>
                      </m:e>
                    </m:d>
                  </m:oMath>
                </a14:m>
                <a:endParaRPr lang="en-US" altLang="zh-CN" b="1" dirty="0" smtClean="0">
                  <a:ea typeface="黑体" pitchFamily="2" charset="-122"/>
                </a:endParaRPr>
              </a:p>
              <a:p>
                <a:pPr lvl="1"/>
                <a:r>
                  <a:rPr lang="zh-CN" altLang="en-US" dirty="0" smtClean="0"/>
                  <a:t>虽然</a:t>
                </a:r>
                <a:r>
                  <a:rPr lang="en-US" altLang="zh-CN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/>
                          </a:rPr>
                          <m:t>𝒏</m:t>
                        </m:r>
                      </m:e>
                    </m:d>
                    <m:r>
                      <a:rPr lang="en-US" altLang="zh-CN" i="1">
                        <a:latin typeface="Cambria Math"/>
                      </a:rPr>
                      <m:t>=</m:t>
                    </m:r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𝒏</m:t>
                    </m:r>
                    <m:func>
                      <m:funcPr>
                        <m:ctrlPr>
                          <a:rPr lang="en-US" altLang="zh-CN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b="0">
                            <a:latin typeface="Cambria Math"/>
                            <a:ea typeface="黑体" pitchFamily="2" charset="-122"/>
                          </a:rPr>
                          <m:t>log</m:t>
                        </m:r>
                      </m:fName>
                      <m:e>
                        <m:r>
                          <a:rPr lang="en-US" altLang="zh-CN" i="1">
                            <a:latin typeface="Cambria Math"/>
                            <a:ea typeface="黑体" pitchFamily="2" charset="-122"/>
                          </a:rPr>
                          <m:t>𝒏</m:t>
                        </m:r>
                      </m:e>
                    </m:func>
                    <m:r>
                      <a:rPr lang="en-US" altLang="zh-CN" i="1" smtClean="0">
                        <a:latin typeface="Cambria Math"/>
                        <a:ea typeface="Cambria Math"/>
                      </a:rPr>
                      <m:t>≥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/>
                            <a:ea typeface="黑体" pitchFamily="2" charset="-122"/>
                          </a:rPr>
                          <m:t>𝒏</m:t>
                        </m:r>
                      </m:e>
                      <m:sup>
                        <m:func>
                          <m:func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ea typeface="黑体" pitchFamily="2" charset="-122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>
                                    <a:latin typeface="Cambria Math"/>
                                    <a:ea typeface="黑体" pitchFamily="2" charset="-122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/>
                                    <a:ea typeface="黑体" pitchFamily="2" charset="-122"/>
                                  </a:rPr>
                                  <m:t>𝒃</m:t>
                                </m:r>
                              </m:sub>
                            </m:sSub>
                          </m:fName>
                          <m:e>
                            <m:r>
                              <a:rPr lang="en-US" altLang="zh-CN" i="1">
                                <a:latin typeface="Cambria Math"/>
                                <a:ea typeface="黑体" pitchFamily="2" charset="-122"/>
                              </a:rPr>
                              <m:t>𝒂</m:t>
                            </m:r>
                          </m:e>
                        </m:func>
                      </m:sup>
                    </m:sSup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=</m:t>
                    </m:r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𝒏</m:t>
                    </m:r>
                  </m:oMath>
                </a14:m>
                <a:r>
                  <a:rPr lang="en-US" altLang="zh-CN" dirty="0" smtClean="0"/>
                  <a:t>,</a:t>
                </a:r>
                <a:r>
                  <a:rPr lang="zh-CN" altLang="en-US" dirty="0" smtClean="0"/>
                  <a:t>但是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i="1">
                            <a:latin typeface="Cambria Math"/>
                          </a:rPr>
                          <m:t>𝒇</m:t>
                        </m:r>
                        <m:d>
                          <m:d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i="1">
                                <a:latin typeface="Cambria Math"/>
                              </a:rPr>
                              <m:t>𝒏</m:t>
                            </m:r>
                          </m:e>
                        </m:d>
                      </m:num>
                      <m:den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latin typeface="Cambria Math"/>
                                <a:ea typeface="黑体" pitchFamily="2" charset="-122"/>
                              </a:rPr>
                              <m:t>𝒏</m:t>
                            </m:r>
                          </m:e>
                          <m:sup>
                            <m:func>
                              <m:func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ea typeface="黑体" pitchFamily="2" charset="-122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  <a:ea typeface="黑体" pitchFamily="2" charset="-122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>
                                        <a:latin typeface="Cambria Math"/>
                                        <a:ea typeface="黑体" pitchFamily="2" charset="-122"/>
                                      </a:rPr>
                                      <m:t>log</m:t>
                                    </m:r>
                                  </m:e>
                                  <m:sub>
                                    <m:r>
                                      <a:rPr lang="en-US" altLang="zh-CN" i="1">
                                        <a:latin typeface="Cambria Math"/>
                                        <a:ea typeface="黑体" pitchFamily="2" charset="-122"/>
                                      </a:rPr>
                                      <m:t>𝒃</m:t>
                                    </m:r>
                                  </m:sub>
                                </m:sSub>
                              </m:fName>
                              <m:e>
                                <m:r>
                                  <a:rPr lang="en-US" altLang="zh-CN" i="1">
                                    <a:latin typeface="Cambria Math"/>
                                    <a:ea typeface="黑体" pitchFamily="2" charset="-122"/>
                                  </a:rPr>
                                  <m:t>𝒂</m:t>
                                </m:r>
                              </m:e>
                            </m:func>
                          </m:sup>
                        </m:sSup>
                      </m:den>
                    </m:f>
                    <m:r>
                      <a:rPr lang="en-US" altLang="zh-CN" b="1" i="1" smtClean="0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/>
                          </a:rPr>
                          <m:t>l</m:t>
                        </m:r>
                        <m:r>
                          <m:rPr>
                            <m:sty m:val="p"/>
                          </m:rPr>
                          <a:rPr lang="en-US" altLang="zh-CN" b="0">
                            <a:latin typeface="Cambria Math"/>
                            <a:ea typeface="黑体" pitchFamily="2" charset="-122"/>
                          </a:rPr>
                          <m:t>o</m:t>
                        </m:r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/>
                          </a:rPr>
                          <m:t>g</m:t>
                        </m:r>
                      </m:fName>
                      <m:e>
                        <m:r>
                          <a:rPr lang="en-US" altLang="zh-CN" b="1" i="1" smtClean="0">
                            <a:latin typeface="Cambria Math"/>
                          </a:rPr>
                          <m:t>𝒏</m:t>
                        </m:r>
                      </m:e>
                    </m:func>
                  </m:oMath>
                </a14:m>
                <a:r>
                  <a:rPr lang="zh-CN" altLang="en-US" dirty="0" smtClean="0"/>
                  <a:t>渐近小于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/>
                            <a:ea typeface="黑体" pitchFamily="2" charset="-122"/>
                          </a:rPr>
                          <m:t>𝒏</m:t>
                        </m:r>
                      </m:e>
                      <m:sup>
                        <m:r>
                          <a:rPr lang="zh-CN" altLang="en-US" i="1">
                            <a:latin typeface="Cambria Math"/>
                            <a:ea typeface="黑体" pitchFamily="2" charset="-122"/>
                          </a:rPr>
                          <m:t>𝜺</m:t>
                        </m:r>
                      </m:sup>
                    </m:sSup>
                  </m:oMath>
                </a14:m>
                <a:endParaRPr lang="en-US" altLang="zh-CN" dirty="0" smtClean="0"/>
              </a:p>
              <a:p>
                <a:pPr lvl="1"/>
                <a:endParaRPr lang="en-US" altLang="zh-CN" dirty="0" smtClean="0"/>
              </a:p>
              <a:p>
                <a:pPr lvl="1"/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96" t="-23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48C025-5291-4BF6-8336-4D295967B217}" type="slidenum">
              <a:rPr lang="en-US" altLang="zh-CN" smtClean="0"/>
              <a:pPr>
                <a:defRPr/>
              </a:pPr>
              <a:t>27</a:t>
            </a:fld>
            <a:endParaRPr lang="en-US" altLang="zh-CN" dirty="0"/>
          </a:p>
        </p:txBody>
      </p:sp>
      <p:grpSp>
        <p:nvGrpSpPr>
          <p:cNvPr id="5" name="组合 4"/>
          <p:cNvGrpSpPr/>
          <p:nvPr/>
        </p:nvGrpSpPr>
        <p:grpSpPr>
          <a:xfrm>
            <a:off x="71500" y="4798668"/>
            <a:ext cx="8690200" cy="1690672"/>
            <a:chOff x="71500" y="4329611"/>
            <a:chExt cx="8690200" cy="169067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33"/>
                <p:cNvSpPr>
                  <a:spLocks noChangeArrowheads="1"/>
                </p:cNvSpPr>
                <p:nvPr/>
              </p:nvSpPr>
              <p:spPr bwMode="auto">
                <a:xfrm>
                  <a:off x="431539" y="4695749"/>
                  <a:ext cx="2357537" cy="924807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000" i="1" smtClean="0">
                            <a:latin typeface="Cambria Math"/>
                            <a:ea typeface="黑体" pitchFamily="2" charset="-122"/>
                          </a:rPr>
                          <m:t>𝑻</m:t>
                        </m:r>
                        <m:d>
                          <m:d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dPr>
                          <m:e>
                            <m:r>
                              <a:rPr lang="en-US" altLang="zh-CN" sz="2000" i="1">
                                <a:latin typeface="Cambria Math"/>
                                <a:ea typeface="黑体" pitchFamily="2" charset="-122"/>
                              </a:rPr>
                              <m:t>𝒏</m:t>
                            </m:r>
                          </m:e>
                        </m:d>
                        <m:r>
                          <a:rPr lang="en-US" altLang="zh-CN" sz="2000" i="1">
                            <a:latin typeface="Cambria Math"/>
                            <a:ea typeface="黑体" pitchFamily="2" charset="-122"/>
                          </a:rPr>
                          <m:t>=</m:t>
                        </m:r>
                        <m:r>
                          <a:rPr lang="zh-CN" altLang="en-US" sz="2000" i="1">
                            <a:latin typeface="Cambria Math"/>
                            <a:ea typeface="黑体" pitchFamily="2" charset="-122"/>
                          </a:rPr>
                          <m:t>𝚯</m:t>
                        </m:r>
                        <m:r>
                          <a:rPr lang="en-US" altLang="zh-CN" sz="2000" i="1">
                            <a:latin typeface="Cambria Math"/>
                            <a:ea typeface="黑体" pitchFamily="2" charset="-122"/>
                          </a:rPr>
                          <m:t>(</m:t>
                        </m:r>
                        <m:sSup>
                          <m:sSup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sSupPr>
                          <m:e>
                            <m:r>
                              <a:rPr lang="en-US" altLang="zh-CN" sz="2000" i="1">
                                <a:latin typeface="Cambria Math"/>
                                <a:ea typeface="黑体" pitchFamily="2" charset="-122"/>
                              </a:rPr>
                              <m:t>𝒏</m:t>
                            </m:r>
                          </m:e>
                          <m:sup>
                            <m:func>
                              <m:func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  <a:ea typeface="黑体" pitchFamily="2" charset="-122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en-US" altLang="zh-CN" sz="2000" i="1">
                                        <a:latin typeface="Cambria Math" panose="02040503050406030204" pitchFamily="18" charset="0"/>
                                        <a:ea typeface="黑体" pitchFamily="2" charset="-122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sz="2000">
                                        <a:latin typeface="Cambria Math"/>
                                        <a:ea typeface="黑体" pitchFamily="2" charset="-122"/>
                                      </a:rPr>
                                      <m:t>log</m:t>
                                    </m:r>
                                  </m:e>
                                  <m:sub>
                                    <m:r>
                                      <a:rPr lang="en-US" altLang="zh-CN" sz="2000" i="1">
                                        <a:latin typeface="Cambria Math"/>
                                        <a:ea typeface="黑体" pitchFamily="2" charset="-122"/>
                                      </a:rPr>
                                      <m:t>𝒃</m:t>
                                    </m:r>
                                  </m:sub>
                                </m:sSub>
                              </m:fName>
                              <m:e>
                                <m:r>
                                  <a:rPr lang="en-US" altLang="zh-CN" sz="2000" i="1">
                                    <a:latin typeface="Cambria Math"/>
                                    <a:ea typeface="黑体" pitchFamily="2" charset="-122"/>
                                  </a:rPr>
                                  <m:t>𝒂</m:t>
                                </m:r>
                              </m:e>
                            </m:func>
                          </m:sup>
                        </m:sSup>
                        <m:r>
                          <a:rPr lang="en-US" altLang="zh-CN" sz="2000" i="1">
                            <a:latin typeface="Cambria Math"/>
                            <a:ea typeface="黑体" pitchFamily="2" charset="-122"/>
                          </a:rPr>
                          <m:t>)</m:t>
                        </m:r>
                      </m:oMath>
                    </m:oMathPara>
                  </a14:m>
                  <a:endParaRPr lang="en-US" altLang="zh-CN" sz="2000" b="1" i="1" dirty="0">
                    <a:effectLst>
                      <a:outerShdw blurRad="38100" dist="38100" dir="2700000" algn="tl">
                        <a:srgbClr val="FFFFFF"/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6" name="Rectangle 3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31539" y="4695749"/>
                  <a:ext cx="2357537" cy="924807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34"/>
                <p:cNvSpPr>
                  <a:spLocks noChangeArrowheads="1"/>
                </p:cNvSpPr>
                <p:nvPr/>
              </p:nvSpPr>
              <p:spPr bwMode="auto">
                <a:xfrm>
                  <a:off x="5472411" y="4698943"/>
                  <a:ext cx="2447961" cy="92161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i="1">
                            <a:latin typeface="Cambria Math"/>
                            <a:ea typeface="黑体" pitchFamily="2" charset="-122"/>
                          </a:rPr>
                          <m:t>𝑻</m:t>
                        </m:r>
                        <m:d>
                          <m:d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dPr>
                          <m:e>
                            <m:r>
                              <a:rPr lang="en-US" altLang="zh-CN" i="1">
                                <a:latin typeface="Cambria Math"/>
                                <a:ea typeface="黑体" pitchFamily="2" charset="-122"/>
                              </a:rPr>
                              <m:t>𝒏</m:t>
                            </m:r>
                          </m:e>
                        </m:d>
                        <m:r>
                          <a:rPr lang="en-US" altLang="zh-CN" i="1">
                            <a:latin typeface="Cambria Math"/>
                            <a:ea typeface="黑体" pitchFamily="2" charset="-122"/>
                          </a:rPr>
                          <m:t>=</m:t>
                        </m:r>
                        <m:r>
                          <a:rPr lang="zh-CN" altLang="en-US" i="1">
                            <a:latin typeface="Cambria Math"/>
                            <a:ea typeface="黑体" pitchFamily="2" charset="-122"/>
                          </a:rPr>
                          <m:t>𝚯</m:t>
                        </m:r>
                        <m:r>
                          <a:rPr lang="en-US" altLang="zh-CN" b="1" i="1">
                            <a:latin typeface="Cambria Math"/>
                            <a:ea typeface="黑体" pitchFamily="2" charset="-122"/>
                          </a:rPr>
                          <m:t>(</m:t>
                        </m:r>
                        <m:r>
                          <a:rPr lang="en-US" altLang="zh-CN" b="1" i="1">
                            <a:latin typeface="Cambria Math"/>
                            <a:ea typeface="黑体" pitchFamily="2" charset="-122"/>
                          </a:rPr>
                          <m:t>𝒇</m:t>
                        </m:r>
                        <m:d>
                          <m:dPr>
                            <m:ctrlPr>
                              <a:rPr lang="en-US" altLang="zh-CN" b="1" i="1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dPr>
                          <m:e>
                            <m:r>
                              <a:rPr lang="en-US" altLang="zh-CN" b="1" i="1">
                                <a:latin typeface="Cambria Math"/>
                                <a:ea typeface="黑体" pitchFamily="2" charset="-122"/>
                              </a:rPr>
                              <m:t>𝒏</m:t>
                            </m:r>
                          </m:e>
                        </m:d>
                        <m:r>
                          <a:rPr lang="en-US" altLang="zh-CN" b="1" i="1">
                            <a:latin typeface="Cambria Math"/>
                            <a:ea typeface="黑体" pitchFamily="2" charset="-122"/>
                          </a:rPr>
                          <m:t>)</m:t>
                        </m:r>
                      </m:oMath>
                    </m:oMathPara>
                  </a14:m>
                  <a:endParaRPr lang="en-US" altLang="zh-CN" b="1" i="1" dirty="0">
                    <a:effectLst>
                      <a:outerShdw blurRad="38100" dist="38100" dir="2700000" algn="tl">
                        <a:srgbClr val="FFFFFF"/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7" name="Rectangle 3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472411" y="4698943"/>
                  <a:ext cx="2447961" cy="921614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Rectangle 38"/>
            <p:cNvSpPr>
              <a:spLocks noChangeArrowheads="1"/>
            </p:cNvSpPr>
            <p:nvPr/>
          </p:nvSpPr>
          <p:spPr bwMode="auto">
            <a:xfrm>
              <a:off x="2789077" y="5099557"/>
              <a:ext cx="2683335" cy="52100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" name="Line 37"/>
            <p:cNvSpPr>
              <a:spLocks noChangeShapeType="1"/>
            </p:cNvSpPr>
            <p:nvPr/>
          </p:nvSpPr>
          <p:spPr bwMode="auto">
            <a:xfrm>
              <a:off x="4130744" y="4695750"/>
              <a:ext cx="0" cy="924807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" name="Line 6"/>
            <p:cNvSpPr>
              <a:spLocks noChangeShapeType="1"/>
            </p:cNvSpPr>
            <p:nvPr/>
          </p:nvSpPr>
          <p:spPr bwMode="auto">
            <a:xfrm>
              <a:off x="71500" y="5620557"/>
              <a:ext cx="833016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矩形 10"/>
                <p:cNvSpPr/>
                <p:nvPr/>
              </p:nvSpPr>
              <p:spPr>
                <a:xfrm>
                  <a:off x="3708085" y="5635702"/>
                  <a:ext cx="888898" cy="38164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latin typeface="Cambria Math"/>
                                <a:ea typeface="黑体" pitchFamily="2" charset="-122"/>
                              </a:rPr>
                              <m:t>𝒏</m:t>
                            </m:r>
                          </m:e>
                          <m:sup>
                            <m:func>
                              <m:func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ea typeface="黑体" pitchFamily="2" charset="-122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  <a:ea typeface="黑体" pitchFamily="2" charset="-122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>
                                        <a:latin typeface="Cambria Math"/>
                                        <a:ea typeface="黑体" pitchFamily="2" charset="-122"/>
                                      </a:rPr>
                                      <m:t>log</m:t>
                                    </m:r>
                                  </m:e>
                                  <m:sub>
                                    <m:r>
                                      <a:rPr lang="en-US" altLang="zh-CN" b="1" i="1">
                                        <a:latin typeface="Cambria Math"/>
                                        <a:ea typeface="黑体" pitchFamily="2" charset="-122"/>
                                      </a:rPr>
                                      <m:t>𝒃</m:t>
                                    </m:r>
                                  </m:sub>
                                </m:sSub>
                              </m:fName>
                              <m:e>
                                <m:r>
                                  <a:rPr lang="en-US" altLang="zh-CN" b="1" i="1">
                                    <a:latin typeface="Cambria Math"/>
                                    <a:ea typeface="黑体" pitchFamily="2" charset="-122"/>
                                  </a:rPr>
                                  <m:t>𝒂</m:t>
                                </m:r>
                              </m:e>
                            </m:func>
                          </m:sup>
                        </m:sSup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1" name="矩形 1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08085" y="5635702"/>
                  <a:ext cx="888898" cy="381643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矩形 11"/>
                <p:cNvSpPr/>
                <p:nvPr/>
              </p:nvSpPr>
              <p:spPr>
                <a:xfrm>
                  <a:off x="5056062" y="5638640"/>
                  <a:ext cx="1125756" cy="38164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sSupPr>
                          <m:e>
                            <m:sSup>
                              <m:sSup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  <a:ea typeface="黑体" pitchFamily="2" charset="-122"/>
                                  </a:rPr>
                                </m:ctrlPr>
                              </m:sSupPr>
                              <m:e>
                                <m:r>
                                  <a:rPr lang="en-US" altLang="zh-CN" b="0" i="1" smtClean="0">
                                    <a:latin typeface="Cambria Math"/>
                                    <a:ea typeface="黑体" pitchFamily="2" charset="-122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zh-CN" altLang="en-US" b="0" i="1" smtClean="0">
                                    <a:latin typeface="Cambria Math"/>
                                    <a:ea typeface="黑体" pitchFamily="2" charset="-122"/>
                                  </a:rPr>
                                  <m:t>𝜀</m:t>
                                </m:r>
                              </m:sup>
                            </m:sSup>
                            <m:r>
                              <a:rPr lang="en-US" altLang="zh-CN" i="1">
                                <a:latin typeface="Cambria Math"/>
                                <a:ea typeface="黑体" pitchFamily="2" charset="-122"/>
                              </a:rPr>
                              <m:t>𝒏</m:t>
                            </m:r>
                          </m:e>
                          <m:sup>
                            <m:func>
                              <m:func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ea typeface="黑体" pitchFamily="2" charset="-122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  <a:ea typeface="黑体" pitchFamily="2" charset="-122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>
                                        <a:latin typeface="Cambria Math"/>
                                        <a:ea typeface="黑体" pitchFamily="2" charset="-122"/>
                                      </a:rPr>
                                      <m:t>log</m:t>
                                    </m:r>
                                  </m:e>
                                  <m:sub>
                                    <m:r>
                                      <a:rPr lang="en-US" altLang="zh-CN" b="1" i="1">
                                        <a:latin typeface="Cambria Math"/>
                                        <a:ea typeface="黑体" pitchFamily="2" charset="-122"/>
                                      </a:rPr>
                                      <m:t>𝒃</m:t>
                                    </m:r>
                                  </m:sub>
                                </m:sSub>
                              </m:fName>
                              <m:e>
                                <m:r>
                                  <a:rPr lang="en-US" altLang="zh-CN" b="1" i="1">
                                    <a:latin typeface="Cambria Math"/>
                                    <a:ea typeface="黑体" pitchFamily="2" charset="-122"/>
                                  </a:rPr>
                                  <m:t>𝒂</m:t>
                                </m:r>
                              </m:e>
                            </m:func>
                          </m:sup>
                        </m:sSup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2" name="矩形 1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56062" y="5638640"/>
                  <a:ext cx="1125756" cy="381643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矩形 12"/>
                <p:cNvSpPr/>
                <p:nvPr/>
              </p:nvSpPr>
              <p:spPr>
                <a:xfrm>
                  <a:off x="2195736" y="5638640"/>
                  <a:ext cx="1247586" cy="38164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sSupPr>
                          <m:e>
                            <m:sSup>
                              <m:sSupPr>
                                <m:ctrlPr>
                                  <a:rPr lang="en-US" altLang="zh-CN" i="1" smtClean="0">
                                    <a:latin typeface="Cambria Math" panose="02040503050406030204" pitchFamily="18" charset="0"/>
                                    <a:ea typeface="黑体" pitchFamily="2" charset="-122"/>
                                  </a:rPr>
                                </m:ctrlPr>
                              </m:sSupPr>
                              <m:e>
                                <m:r>
                                  <a:rPr lang="en-US" altLang="zh-CN" b="0" i="1" smtClean="0">
                                    <a:latin typeface="Cambria Math"/>
                                    <a:ea typeface="黑体" pitchFamily="2" charset="-122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altLang="zh-CN" b="0" i="1" smtClean="0">
                                    <a:latin typeface="Cambria Math"/>
                                    <a:ea typeface="黑体" pitchFamily="2" charset="-122"/>
                                  </a:rPr>
                                  <m:t>−</m:t>
                                </m:r>
                                <m:r>
                                  <a:rPr lang="zh-CN" altLang="en-US" i="1" smtClean="0">
                                    <a:latin typeface="Cambria Math"/>
                                    <a:ea typeface="黑体" pitchFamily="2" charset="-122"/>
                                  </a:rPr>
                                  <m:t>𝜀</m:t>
                                </m:r>
                              </m:sup>
                            </m:sSup>
                            <m:r>
                              <a:rPr lang="en-US" altLang="zh-CN" i="1">
                                <a:latin typeface="Cambria Math"/>
                                <a:ea typeface="黑体" pitchFamily="2" charset="-122"/>
                              </a:rPr>
                              <m:t>𝒏</m:t>
                            </m:r>
                          </m:e>
                          <m:sup>
                            <m:func>
                              <m:func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ea typeface="黑体" pitchFamily="2" charset="-122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  <a:ea typeface="黑体" pitchFamily="2" charset="-122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>
                                        <a:latin typeface="Cambria Math"/>
                                        <a:ea typeface="黑体" pitchFamily="2" charset="-122"/>
                                      </a:rPr>
                                      <m:t>log</m:t>
                                    </m:r>
                                  </m:e>
                                  <m:sub>
                                    <m:r>
                                      <a:rPr lang="en-US" altLang="zh-CN" b="1" i="1">
                                        <a:latin typeface="Cambria Math"/>
                                        <a:ea typeface="黑体" pitchFamily="2" charset="-122"/>
                                      </a:rPr>
                                      <m:t>𝒃</m:t>
                                    </m:r>
                                  </m:sub>
                                </m:sSub>
                              </m:fName>
                              <m:e>
                                <m:r>
                                  <a:rPr lang="en-US" altLang="zh-CN" b="1" i="1">
                                    <a:latin typeface="Cambria Math"/>
                                    <a:ea typeface="黑体" pitchFamily="2" charset="-122"/>
                                  </a:rPr>
                                  <m:t>𝒂</m:t>
                                </m:r>
                              </m:e>
                            </m:func>
                          </m:sup>
                        </m:sSup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3" name="矩形 1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95736" y="5638640"/>
                  <a:ext cx="1247586" cy="381643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矩形 13"/>
                <p:cNvSpPr/>
                <p:nvPr/>
              </p:nvSpPr>
              <p:spPr>
                <a:xfrm>
                  <a:off x="3390381" y="4329611"/>
                  <a:ext cx="1480725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zh-CN" altLang="en-US" i="1">
                            <a:latin typeface="Cambria Math"/>
                            <a:ea typeface="黑体" pitchFamily="2" charset="-122"/>
                          </a:rPr>
                          <m:t>𝚯</m:t>
                        </m:r>
                        <m:r>
                          <a:rPr lang="en-US" altLang="zh-CN" i="1">
                            <a:latin typeface="Cambria Math"/>
                            <a:ea typeface="黑体" pitchFamily="2" charset="-122"/>
                          </a:rPr>
                          <m:t>(</m:t>
                        </m:r>
                        <m:r>
                          <a:rPr lang="en-US" altLang="zh-CN" i="1">
                            <a:latin typeface="Cambria Math"/>
                            <a:ea typeface="黑体" pitchFamily="2" charset="-122"/>
                          </a:rPr>
                          <m:t>𝒇</m:t>
                        </m:r>
                        <m:d>
                          <m:d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dPr>
                          <m:e>
                            <m:r>
                              <a:rPr lang="en-US" altLang="zh-CN" i="1">
                                <a:latin typeface="Cambria Math"/>
                                <a:ea typeface="黑体" pitchFamily="2" charset="-122"/>
                              </a:rPr>
                              <m:t>𝒏</m:t>
                            </m:r>
                          </m:e>
                        </m:d>
                        <m:func>
                          <m:func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>
                                <a:latin typeface="Cambria Math"/>
                                <a:ea typeface="黑体" pitchFamily="2" charset="-122"/>
                              </a:rPr>
                              <m:t>lg</m:t>
                            </m:r>
                          </m:fName>
                          <m:e>
                            <m:r>
                              <a:rPr lang="en-US" altLang="zh-CN" i="1">
                                <a:latin typeface="Cambria Math"/>
                                <a:ea typeface="黑体" pitchFamily="2" charset="-122"/>
                              </a:rPr>
                              <m:t>𝒏</m:t>
                            </m:r>
                          </m:e>
                        </m:func>
                        <m:r>
                          <a:rPr lang="en-US" altLang="zh-CN" i="1">
                            <a:latin typeface="Cambria Math"/>
                            <a:ea typeface="黑体" pitchFamily="2" charset="-122"/>
                          </a:rPr>
                          <m:t>)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4" name="矩形 1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90381" y="4329611"/>
                  <a:ext cx="1480725" cy="369332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b="-13115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矩形 14"/>
                <p:cNvSpPr/>
                <p:nvPr/>
              </p:nvSpPr>
              <p:spPr>
                <a:xfrm>
                  <a:off x="8041631" y="5623750"/>
                  <a:ext cx="72006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i="1">
                            <a:latin typeface="Cambria Math"/>
                            <a:ea typeface="黑体" pitchFamily="2" charset="-122"/>
                          </a:rPr>
                          <m:t>𝒇</m:t>
                        </m:r>
                        <m:r>
                          <a:rPr lang="en-US" altLang="zh-CN" i="1">
                            <a:latin typeface="Cambria Math"/>
                            <a:ea typeface="黑体" pitchFamily="2" charset="-122"/>
                          </a:rPr>
                          <m:t>(</m:t>
                        </m:r>
                        <m:r>
                          <a:rPr lang="en-US" altLang="zh-CN" i="1">
                            <a:latin typeface="Cambria Math"/>
                            <a:ea typeface="黑体" pitchFamily="2" charset="-122"/>
                          </a:rPr>
                          <m:t>𝒏</m:t>
                        </m:r>
                        <m:r>
                          <a:rPr lang="en-US" altLang="zh-CN" i="1">
                            <a:latin typeface="Cambria Math"/>
                            <a:ea typeface="黑体" pitchFamily="2" charset="-122"/>
                          </a:rPr>
                          <m:t>)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5" name="矩形 1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41631" y="5623750"/>
                  <a:ext cx="720069" cy="369332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b="-13115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4" name="组合 23"/>
          <p:cNvGrpSpPr/>
          <p:nvPr/>
        </p:nvGrpSpPr>
        <p:grpSpPr>
          <a:xfrm>
            <a:off x="4820904" y="6089613"/>
            <a:ext cx="1440315" cy="769059"/>
            <a:chOff x="4820904" y="6089613"/>
            <a:chExt cx="1440315" cy="769059"/>
          </a:xfrm>
        </p:grpSpPr>
        <p:cxnSp>
          <p:nvCxnSpPr>
            <p:cNvPr id="17" name="直接箭头连接符 16"/>
            <p:cNvCxnSpPr/>
            <p:nvPr/>
          </p:nvCxnSpPr>
          <p:spPr bwMode="auto">
            <a:xfrm flipV="1">
              <a:off x="4850587" y="6089613"/>
              <a:ext cx="0" cy="564072"/>
            </a:xfrm>
            <a:prstGeom prst="straightConnector1">
              <a:avLst/>
            </a:prstGeom>
            <a:ln w="63500">
              <a:solidFill>
                <a:srgbClr val="00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4820904" y="6489340"/>
              <a:ext cx="1440315" cy="369332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pPr eaLnBrk="1" hangingPunct="1">
                <a:buFont typeface="Wingdings" pitchFamily="2" charset="2"/>
                <a:buNone/>
              </a:pPr>
              <a:r>
                <a:rPr lang="zh-CN" altLang="en-US" b="1" dirty="0" smtClean="0">
                  <a:solidFill>
                    <a:srgbClr val="000099"/>
                  </a:solidFill>
                  <a:ea typeface="黑体" pitchFamily="49" charset="-122"/>
                </a:rPr>
                <a:t>落于此区域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13259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Master</a:t>
            </a:r>
            <a:r>
              <a:rPr lang="zh-CN" altLang="en-US" dirty="0" smtClean="0"/>
              <a:t>定理证明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zh-CN" altLang="en-US" dirty="0" smtClean="0"/>
                  <a:t>证明思路</a:t>
                </a:r>
                <a:endParaRPr lang="en-US" altLang="zh-CN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𝒂</m:t>
                    </m:r>
                    <m:r>
                      <a:rPr lang="en-US" altLang="zh-CN" i="1">
                        <a:latin typeface="Cambria Math"/>
                        <a:ea typeface="Cambria Math"/>
                      </a:rPr>
                      <m:t>≥</m:t>
                    </m:r>
                    <m:r>
                      <a:rPr lang="en-US" altLang="zh-CN" i="1">
                        <a:latin typeface="Cambria Math"/>
                        <a:ea typeface="Cambria Math"/>
                      </a:rPr>
                      <m:t>𝟏</m:t>
                    </m:r>
                    <m:r>
                      <m:rPr>
                        <m:nor/>
                      </m:rPr>
                      <a:rPr lang="zh-CN" altLang="en-US" dirty="0">
                        <a:latin typeface="Arial" charset="0"/>
                        <a:ea typeface="黑体" pitchFamily="2" charset="-122"/>
                      </a:rPr>
                      <m:t>，</m:t>
                    </m:r>
                    <m:r>
                      <a:rPr lang="en-US" altLang="zh-CN" i="1" dirty="0">
                        <a:latin typeface="Cambria Math"/>
                        <a:ea typeface="黑体" pitchFamily="2" charset="-122"/>
                      </a:rPr>
                      <m:t>𝒃</m:t>
                    </m:r>
                    <m:r>
                      <a:rPr lang="en-US" altLang="zh-CN" i="1" dirty="0">
                        <a:latin typeface="Cambria Math"/>
                        <a:ea typeface="黑体" pitchFamily="2" charset="-122"/>
                      </a:rPr>
                      <m:t>&gt;</m:t>
                    </m:r>
                    <m:r>
                      <a:rPr lang="en-US" altLang="zh-CN" i="1" dirty="0">
                        <a:latin typeface="Cambria Math"/>
                        <a:ea typeface="黑体" pitchFamily="2" charset="-122"/>
                      </a:rPr>
                      <m:t>𝟏</m:t>
                    </m:r>
                    <m:r>
                      <m:rPr>
                        <m:nor/>
                      </m:rPr>
                      <a:rPr lang="zh-CN" altLang="en-US" dirty="0">
                        <a:latin typeface="Arial" charset="0"/>
                        <a:ea typeface="黑体" pitchFamily="2" charset="-122"/>
                      </a:rPr>
                      <m:t> </m:t>
                    </m:r>
                    <m:r>
                      <m:rPr>
                        <m:nor/>
                      </m:rPr>
                      <a:rPr lang="zh-CN" altLang="en-US" dirty="0">
                        <a:latin typeface="Arial" charset="0"/>
                        <a:ea typeface="黑体" pitchFamily="2" charset="-122"/>
                      </a:rPr>
                      <m:t>是常数，</m:t>
                    </m:r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𝒇</m:t>
                    </m:r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(</m:t>
                    </m:r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𝒏</m:t>
                    </m:r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)</m:t>
                    </m:r>
                    <m:r>
                      <m:rPr>
                        <m:nor/>
                      </m:rPr>
                      <a:rPr lang="zh-CN" altLang="en-US" dirty="0">
                        <a:latin typeface="Arial" charset="0"/>
                        <a:ea typeface="黑体" pitchFamily="2" charset="-122"/>
                      </a:rPr>
                      <m:t> </m:t>
                    </m:r>
                    <m:r>
                      <m:rPr>
                        <m:nor/>
                      </m:rPr>
                      <a:rPr lang="zh-CN" altLang="en-US" dirty="0">
                        <a:latin typeface="Arial" charset="0"/>
                        <a:ea typeface="黑体" pitchFamily="2" charset="-122"/>
                      </a:rPr>
                      <m:t>是正函数</m:t>
                    </m:r>
                  </m:oMath>
                </a14:m>
                <a:endParaRPr lang="en-US" altLang="zh-CN" dirty="0">
                  <a:latin typeface="Arial" charset="0"/>
                  <a:ea typeface="黑体" pitchFamily="2" charset="-122"/>
                </a:endParaRPr>
              </a:p>
              <a:p>
                <a:pPr lvl="1"/>
                <a:r>
                  <a:rPr lang="zh-CN" altLang="en-US" dirty="0" smtClean="0">
                    <a:ea typeface="黑体" pitchFamily="2" charset="-122"/>
                  </a:rPr>
                  <a:t>对 </a:t>
                </a:r>
                <a14:m>
                  <m:oMath xmlns:m="http://schemas.openxmlformats.org/officeDocument/2006/math">
                    <m:r>
                      <a:rPr lang="en-US" altLang="zh-CN" i="1" smtClean="0">
                        <a:latin typeface="Cambria Math"/>
                        <a:ea typeface="黑体" pitchFamily="2" charset="-122"/>
                      </a:rPr>
                      <m:t>𝑻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/>
                            <a:ea typeface="黑体" pitchFamily="2" charset="-122"/>
                          </a:rPr>
                          <m:t>𝒏</m:t>
                        </m:r>
                      </m:e>
                    </m:d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=</m:t>
                    </m:r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𝒂</m:t>
                    </m:r>
                    <m:r>
                      <a:rPr lang="en-US" altLang="zh-CN" i="1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𝑻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fPr>
                          <m:num>
                            <m:r>
                              <a:rPr lang="en-US" altLang="zh-CN" i="1">
                                <a:latin typeface="Cambria Math"/>
                                <a:ea typeface="黑体" pitchFamily="2" charset="-122"/>
                              </a:rPr>
                              <m:t>𝒏</m:t>
                            </m:r>
                          </m:num>
                          <m:den>
                            <m:r>
                              <a:rPr lang="en-US" altLang="zh-CN" i="1">
                                <a:latin typeface="Cambria Math"/>
                                <a:ea typeface="黑体" pitchFamily="2" charset="-122"/>
                              </a:rPr>
                              <m:t>𝒃</m:t>
                            </m:r>
                          </m:den>
                        </m:f>
                      </m:e>
                    </m:d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+</m:t>
                    </m:r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𝒇</m:t>
                    </m:r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(</m:t>
                    </m:r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𝒏</m:t>
                    </m:r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)</m:t>
                    </m:r>
                  </m:oMath>
                </a14:m>
                <a:r>
                  <a:rPr lang="zh-CN" altLang="en-US" dirty="0" smtClean="0"/>
                  <a:t> 展开可得</a:t>
                </a:r>
                <a:endParaRPr lang="en-US" altLang="zh-CN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𝑻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/>
                            <a:ea typeface="黑体" pitchFamily="2" charset="-122"/>
                          </a:rPr>
                          <m:t>𝒏</m:t>
                        </m:r>
                      </m:e>
                    </m:d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=</m:t>
                    </m:r>
                    <m:r>
                      <a:rPr lang="zh-CN" altLang="en-US" i="1">
                        <a:latin typeface="Cambria Math"/>
                      </a:rPr>
                      <m:t>𝚯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latin typeface="Cambria Math"/>
                                <a:ea typeface="黑体" pitchFamily="2" charset="-122"/>
                              </a:rPr>
                              <m:t>𝒏</m:t>
                            </m:r>
                          </m:e>
                          <m:sup>
                            <m:func>
                              <m:func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ea typeface="黑体" pitchFamily="2" charset="-122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  <a:ea typeface="黑体" pitchFamily="2" charset="-122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>
                                        <a:latin typeface="Cambria Math"/>
                                        <a:ea typeface="黑体" pitchFamily="2" charset="-122"/>
                                      </a:rPr>
                                      <m:t>log</m:t>
                                    </m:r>
                                  </m:e>
                                  <m:sub>
                                    <m:r>
                                      <a:rPr lang="en-US" altLang="zh-CN" i="1">
                                        <a:latin typeface="Cambria Math"/>
                                        <a:ea typeface="黑体" pitchFamily="2" charset="-122"/>
                                      </a:rPr>
                                      <m:t>𝒃</m:t>
                                    </m:r>
                                  </m:sub>
                                </m:sSub>
                              </m:fName>
                              <m:e>
                                <m:r>
                                  <a:rPr lang="en-US" altLang="zh-CN" i="1">
                                    <a:latin typeface="Cambria Math"/>
                                    <a:ea typeface="黑体" pitchFamily="2" charset="-122"/>
                                  </a:rPr>
                                  <m:t>𝒂</m:t>
                                </m:r>
                              </m:e>
                            </m:func>
                          </m:sup>
                        </m:sSup>
                      </m:e>
                    </m:d>
                    <m:r>
                      <a:rPr lang="en-US" altLang="zh-CN" b="1" i="1" smtClean="0">
                        <a:latin typeface="Cambria Math"/>
                      </a:rPr>
                      <m:t>+</m:t>
                    </m:r>
                    <m:nary>
                      <m:naryPr>
                        <m:chr m:val="∑"/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CN" b="1" i="1" smtClean="0">
                            <a:latin typeface="Cambria Math"/>
                          </a:rPr>
                          <m:t>𝒊</m:t>
                        </m:r>
                        <m:r>
                          <a:rPr lang="en-US" altLang="zh-CN" b="1" i="1" smtClean="0">
                            <a:latin typeface="Cambria Math"/>
                          </a:rPr>
                          <m:t>=</m:t>
                        </m:r>
                        <m:r>
                          <a:rPr lang="en-US" altLang="zh-CN" b="1" i="1" smtClean="0">
                            <a:latin typeface="Cambria Math"/>
                          </a:rPr>
                          <m:t>𝟎</m:t>
                        </m:r>
                      </m:sub>
                      <m:sup>
                        <m:r>
                          <a:rPr lang="en-US" altLang="zh-CN" b="1" i="1" smtClean="0">
                            <a:latin typeface="Cambria Math"/>
                          </a:rPr>
                          <m:t>𝒌</m:t>
                        </m:r>
                        <m:r>
                          <a:rPr lang="en-US" altLang="zh-CN" b="1" i="1" smtClean="0">
                            <a:latin typeface="Cambria Math"/>
                          </a:rPr>
                          <m:t>−</m:t>
                        </m:r>
                        <m:r>
                          <a:rPr lang="en-US" altLang="zh-CN" b="1" i="1" smtClean="0">
                            <a:latin typeface="Cambria Math"/>
                          </a:rPr>
                          <m:t>𝟏</m:t>
                        </m:r>
                      </m:sup>
                      <m:e>
                        <m:sSup>
                          <m:sSupPr>
                            <m:ctrlP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1" i="1" smtClean="0">
                                <a:latin typeface="Cambria Math"/>
                              </a:rPr>
                              <m:t>𝒂</m:t>
                            </m:r>
                          </m:e>
                          <m:sup>
                            <m:r>
                              <a:rPr lang="en-US" altLang="zh-CN" b="1" i="1" smtClean="0">
                                <a:latin typeface="Cambria Math"/>
                              </a:rPr>
                              <m:t>𝒊</m:t>
                            </m:r>
                          </m:sup>
                        </m:sSup>
                        <m:r>
                          <a:rPr lang="en-US" altLang="zh-CN" b="1" i="1" smtClean="0">
                            <a:latin typeface="Cambria Math"/>
                          </a:rPr>
                          <m:t>𝒇</m:t>
                        </m:r>
                        <m:r>
                          <a:rPr lang="en-US" altLang="zh-CN" b="1" i="1" smtClean="0">
                            <a:latin typeface="Cambria Math"/>
                          </a:rPr>
                          <m:t>(</m:t>
                        </m:r>
                        <m:f>
                          <m:fPr>
                            <m:ctrlP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b="1" i="1" smtClean="0">
                                <a:latin typeface="Cambria Math"/>
                              </a:rPr>
                              <m:t>𝒏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altLang="zh-CN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b="1" i="1" smtClean="0">
                                    <a:latin typeface="Cambria Math"/>
                                  </a:rPr>
                                  <m:t>𝒃</m:t>
                                </m:r>
                              </m:e>
                              <m:sup>
                                <m:r>
                                  <a:rPr lang="en-US" altLang="zh-CN" b="1" i="1" smtClean="0">
                                    <a:latin typeface="Cambria Math"/>
                                  </a:rPr>
                                  <m:t>𝒊</m:t>
                                </m:r>
                              </m:sup>
                            </m:sSup>
                          </m:den>
                        </m:f>
                        <m:r>
                          <a:rPr lang="en-US" altLang="zh-CN" b="1" i="1" smtClean="0">
                            <a:latin typeface="Cambria Math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altLang="zh-CN" dirty="0"/>
                  <a:t>,</a:t>
                </a:r>
                <a:endParaRPr lang="en-US" altLang="zh-CN" dirty="0" smtClean="0"/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/>
                            <a:ea typeface="黑体" pitchFamily="2" charset="-122"/>
                          </a:rPr>
                          <m:t>𝒏</m:t>
                        </m:r>
                        <m:r>
                          <a:rPr lang="en-US" altLang="zh-CN" i="1">
                            <a:latin typeface="Cambria Math"/>
                            <a:ea typeface="黑体" pitchFamily="2" charset="-122"/>
                          </a:rPr>
                          <m:t>=</m:t>
                        </m:r>
                        <m:r>
                          <a:rPr lang="en-US" altLang="zh-CN" i="1">
                            <a:latin typeface="Cambria Math"/>
                            <a:ea typeface="黑体" pitchFamily="2" charset="-122"/>
                          </a:rPr>
                          <m:t>𝒃</m:t>
                        </m:r>
                      </m:e>
                      <m:sup>
                        <m:r>
                          <a:rPr lang="en-US" altLang="zh-CN" i="1">
                            <a:latin typeface="Cambria Math"/>
                            <a:ea typeface="黑体" pitchFamily="2" charset="-122"/>
                          </a:rPr>
                          <m:t>𝒌</m:t>
                        </m:r>
                      </m:sup>
                    </m:sSup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, </m:t>
                    </m:r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𝒌</m:t>
                    </m:r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=</m:t>
                    </m:r>
                    <m:func>
                      <m:funcPr>
                        <m:ctrlPr>
                          <a:rPr lang="en-US" altLang="zh-CN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b="0">
                                <a:latin typeface="Cambria Math"/>
                                <a:ea typeface="黑体" pitchFamily="2" charset="-122"/>
                              </a:rPr>
                              <m:t>log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/>
                                <a:ea typeface="黑体" pitchFamily="2" charset="-122"/>
                              </a:rPr>
                              <m:t>𝒃</m:t>
                            </m:r>
                          </m:sub>
                        </m:sSub>
                      </m:fName>
                      <m:e>
                        <m:r>
                          <a:rPr lang="en-US" altLang="zh-CN" i="1">
                            <a:latin typeface="Cambria Math"/>
                            <a:ea typeface="黑体" pitchFamily="2" charset="-122"/>
                          </a:rPr>
                          <m:t>𝒏</m:t>
                        </m:r>
                      </m:e>
                    </m:func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, 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/>
                            <a:ea typeface="黑体" pitchFamily="2" charset="-122"/>
                          </a:rPr>
                          <m:t>𝒂</m:t>
                        </m:r>
                      </m:e>
                      <m:sup>
                        <m:r>
                          <a:rPr lang="en-US" altLang="zh-CN" i="1">
                            <a:latin typeface="Cambria Math"/>
                            <a:ea typeface="黑体" pitchFamily="2" charset="-122"/>
                          </a:rPr>
                          <m:t>𝒌</m:t>
                        </m:r>
                      </m:sup>
                    </m:sSup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=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/>
                            <a:ea typeface="黑体" pitchFamily="2" charset="-122"/>
                          </a:rPr>
                          <m:t>𝒂</m:t>
                        </m:r>
                      </m:e>
                      <m:sup>
                        <m:func>
                          <m:func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ea typeface="黑体" pitchFamily="2" charset="-122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b="0">
                                    <a:latin typeface="Cambria Math"/>
                                    <a:ea typeface="黑体" pitchFamily="2" charset="-122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/>
                                    <a:ea typeface="黑体" pitchFamily="2" charset="-122"/>
                                  </a:rPr>
                                  <m:t>𝒃</m:t>
                                </m:r>
                              </m:sub>
                            </m:sSub>
                          </m:fName>
                          <m:e>
                            <m:r>
                              <a:rPr lang="en-US" altLang="zh-CN" i="1">
                                <a:latin typeface="Cambria Math"/>
                                <a:ea typeface="黑体" pitchFamily="2" charset="-122"/>
                              </a:rPr>
                              <m:t>𝒏</m:t>
                            </m:r>
                          </m:e>
                        </m:func>
                      </m:sup>
                    </m:sSup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=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/>
                            <a:ea typeface="黑体" pitchFamily="2" charset="-122"/>
                          </a:rPr>
                          <m:t>𝒏</m:t>
                        </m:r>
                      </m:e>
                      <m:sup>
                        <m:func>
                          <m:func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ea typeface="黑体" pitchFamily="2" charset="-122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b="0">
                                    <a:latin typeface="Cambria Math"/>
                                    <a:ea typeface="黑体" pitchFamily="2" charset="-122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/>
                                    <a:ea typeface="黑体" pitchFamily="2" charset="-122"/>
                                  </a:rPr>
                                  <m:t>𝒃</m:t>
                                </m:r>
                              </m:sub>
                            </m:sSub>
                          </m:fName>
                          <m:e>
                            <m:r>
                              <a:rPr lang="en-US" altLang="zh-CN" i="1">
                                <a:latin typeface="Cambria Math"/>
                                <a:ea typeface="黑体" pitchFamily="2" charset="-122"/>
                              </a:rPr>
                              <m:t>𝒂</m:t>
                            </m:r>
                          </m:e>
                        </m:func>
                      </m:sup>
                    </m:sSup>
                  </m:oMath>
                </a14:m>
                <a:endParaRPr lang="en-US" altLang="zh-CN" dirty="0">
                  <a:latin typeface="Arial" charset="0"/>
                  <a:ea typeface="黑体" pitchFamily="2" charset="-122"/>
                </a:endParaRPr>
              </a:p>
              <a:p>
                <a:pPr lvl="1"/>
                <a:r>
                  <a:rPr lang="zh-CN" altLang="en-US" dirty="0" smtClean="0"/>
                  <a:t>令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/>
                      </a:rPr>
                      <m:t>𝒈</m:t>
                    </m:r>
                    <m:d>
                      <m:d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1" i="1" smtClean="0">
                            <a:latin typeface="Cambria Math"/>
                          </a:rPr>
                          <m:t>𝒏</m:t>
                        </m:r>
                      </m:e>
                    </m:d>
                    <m:r>
                      <a:rPr lang="en-US" altLang="zh-CN" b="1" i="1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CN" i="1">
                            <a:latin typeface="Cambria Math"/>
                          </a:rPr>
                          <m:t>𝒊</m:t>
                        </m:r>
                        <m:r>
                          <a:rPr lang="en-US" altLang="zh-CN" i="1">
                            <a:latin typeface="Cambria Math"/>
                          </a:rPr>
                          <m:t>=</m:t>
                        </m:r>
                        <m:r>
                          <a:rPr lang="en-US" altLang="zh-CN" i="1">
                            <a:latin typeface="Cambria Math"/>
                          </a:rPr>
                          <m:t>𝟎</m:t>
                        </m:r>
                      </m:sub>
                      <m:sup>
                        <m:r>
                          <a:rPr lang="en-US" altLang="zh-CN" i="1">
                            <a:latin typeface="Cambria Math"/>
                          </a:rPr>
                          <m:t>𝒌</m:t>
                        </m:r>
                        <m:r>
                          <a:rPr lang="en-US" altLang="zh-CN" i="1">
                            <a:latin typeface="Cambria Math"/>
                          </a:rPr>
                          <m:t>−</m:t>
                        </m:r>
                        <m:r>
                          <a:rPr lang="en-US" altLang="zh-CN" i="1">
                            <a:latin typeface="Cambria Math"/>
                          </a:rPr>
                          <m:t>𝟏</m:t>
                        </m:r>
                      </m:sup>
                      <m:e>
                        <m:sSup>
                          <m:sSup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latin typeface="Cambria Math"/>
                              </a:rPr>
                              <m:t>𝒂</m:t>
                            </m:r>
                          </m:e>
                          <m:sup>
                            <m:r>
                              <a:rPr lang="en-US" altLang="zh-CN" i="1">
                                <a:latin typeface="Cambria Math"/>
                              </a:rPr>
                              <m:t>𝒊</m:t>
                            </m:r>
                          </m:sup>
                        </m:sSup>
                        <m:r>
                          <a:rPr lang="en-US" altLang="zh-CN" b="1" i="1" smtClean="0">
                            <a:latin typeface="Cambria Math"/>
                          </a:rPr>
                          <m:t>𝒇</m:t>
                        </m:r>
                        <m:r>
                          <a:rPr lang="en-US" altLang="zh-CN" b="1" i="1" smtClean="0">
                            <a:latin typeface="Cambria Math"/>
                          </a:rPr>
                          <m:t>(</m:t>
                        </m:r>
                        <m:f>
                          <m:f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i="1">
                                <a:latin typeface="Cambria Math"/>
                              </a:rPr>
                              <m:t>𝒏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i="1">
                                    <a:latin typeface="Cambria Math"/>
                                  </a:rPr>
                                  <m:t>𝒃</m:t>
                                </m:r>
                              </m:e>
                              <m:sup>
                                <m:r>
                                  <a:rPr lang="en-US" altLang="zh-CN" i="1">
                                    <a:latin typeface="Cambria Math"/>
                                  </a:rPr>
                                  <m:t>𝒊</m:t>
                                </m:r>
                              </m:sup>
                            </m:sSup>
                          </m:den>
                        </m:f>
                        <m:r>
                          <a:rPr lang="en-US" altLang="zh-CN" b="1" i="1" smtClean="0">
                            <a:latin typeface="Cambria Math"/>
                          </a:rPr>
                          <m:t>)</m:t>
                        </m:r>
                      </m:e>
                    </m:nary>
                  </m:oMath>
                </a14:m>
                <a:endParaRPr lang="en-US" altLang="zh-CN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𝑻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/>
                            <a:ea typeface="黑体" pitchFamily="2" charset="-122"/>
                          </a:rPr>
                          <m:t>𝒏</m:t>
                        </m:r>
                      </m:e>
                    </m:d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=</m:t>
                    </m:r>
                    <m:r>
                      <a:rPr lang="zh-CN" altLang="en-US" i="1">
                        <a:latin typeface="Cambria Math"/>
                      </a:rPr>
                      <m:t>𝚯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latin typeface="Cambria Math"/>
                                <a:ea typeface="黑体" pitchFamily="2" charset="-122"/>
                              </a:rPr>
                              <m:t>𝒏</m:t>
                            </m:r>
                          </m:e>
                          <m:sup>
                            <m:func>
                              <m:func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ea typeface="黑体" pitchFamily="2" charset="-122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  <a:ea typeface="黑体" pitchFamily="2" charset="-122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>
                                        <a:latin typeface="Cambria Math"/>
                                        <a:ea typeface="黑体" pitchFamily="2" charset="-122"/>
                                      </a:rPr>
                                      <m:t>log</m:t>
                                    </m:r>
                                  </m:e>
                                  <m:sub>
                                    <m:r>
                                      <a:rPr lang="en-US" altLang="zh-CN" i="1">
                                        <a:latin typeface="Cambria Math"/>
                                        <a:ea typeface="黑体" pitchFamily="2" charset="-122"/>
                                      </a:rPr>
                                      <m:t>𝒃</m:t>
                                    </m:r>
                                  </m:sub>
                                </m:sSub>
                              </m:fName>
                              <m:e>
                                <m:r>
                                  <a:rPr lang="en-US" altLang="zh-CN" i="1">
                                    <a:latin typeface="Cambria Math"/>
                                    <a:ea typeface="黑体" pitchFamily="2" charset="-122"/>
                                  </a:rPr>
                                  <m:t>𝒂</m:t>
                                </m:r>
                              </m:e>
                            </m:func>
                          </m:sup>
                        </m:sSup>
                      </m:e>
                    </m:d>
                    <m:r>
                      <a:rPr lang="en-US" altLang="zh-CN" i="1">
                        <a:latin typeface="Cambria Math"/>
                      </a:rPr>
                      <m:t>+</m:t>
                    </m:r>
                    <m:r>
                      <a:rPr lang="en-US" altLang="zh-CN" b="1" i="1" smtClean="0">
                        <a:latin typeface="Cambria Math"/>
                      </a:rPr>
                      <m:t>𝒈</m:t>
                    </m:r>
                    <m:r>
                      <a:rPr lang="en-US" altLang="zh-CN" b="1" i="1" smtClean="0">
                        <a:latin typeface="Cambria Math"/>
                      </a:rPr>
                      <m:t>(</m:t>
                    </m:r>
                    <m:r>
                      <a:rPr lang="en-US" altLang="zh-CN" b="1" i="1" smtClean="0">
                        <a:latin typeface="Cambria Math"/>
                      </a:rPr>
                      <m:t>𝒏</m:t>
                    </m:r>
                    <m:r>
                      <a:rPr lang="en-US" altLang="zh-CN" b="1" i="1" smtClean="0">
                        <a:latin typeface="Cambria Math"/>
                      </a:rPr>
                      <m:t>)</m:t>
                    </m:r>
                  </m:oMath>
                </a14:m>
                <a:endParaRPr lang="en-US" altLang="zh-CN" dirty="0" smtClean="0"/>
              </a:p>
              <a:p>
                <a:pPr lvl="1"/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96" t="-23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48C025-5291-4BF6-8336-4D295967B217}" type="slidenum">
              <a:rPr lang="en-US" altLang="zh-CN" smtClean="0"/>
              <a:pPr>
                <a:defRPr/>
              </a:pPr>
              <a:t>28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4131528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Master</a:t>
            </a:r>
            <a:r>
              <a:rPr lang="zh-CN" altLang="en-US" dirty="0"/>
              <a:t>定理证明</a:t>
            </a:r>
            <a:endParaRPr lang="zh-CN" altLang="en-US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95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zh-CN" altLang="en-US" dirty="0" smtClean="0"/>
                  <a:t>证明思路</a:t>
                </a:r>
                <a:endParaRPr lang="en-US" altLang="zh-CN" dirty="0"/>
              </a:p>
              <a:p>
                <a:pPr lvl="2"/>
                <a:r>
                  <a:rPr lang="zh-CN" altLang="en-US" dirty="0" smtClean="0">
                    <a:latin typeface="Arial" charset="0"/>
                    <a:ea typeface="黑体" pitchFamily="2" charset="-122"/>
                  </a:rPr>
                  <a:t>若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𝒇</m:t>
                    </m:r>
                    <m:d>
                      <m:dPr>
                        <m:ctrlPr>
                          <a:rPr lang="en-US" altLang="zh-CN" b="1" i="1" smtClean="0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dPr>
                      <m:e>
                        <m:r>
                          <a:rPr lang="en-US" altLang="zh-CN" b="1" i="1" smtClean="0">
                            <a:latin typeface="Cambria Math"/>
                            <a:ea typeface="黑体" pitchFamily="2" charset="-122"/>
                          </a:rPr>
                          <m:t>𝒏</m:t>
                        </m:r>
                      </m:e>
                    </m:d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=</m:t>
                    </m:r>
                    <m:r>
                      <a:rPr lang="zh-CN" altLang="en-US" b="1" i="1" smtClean="0">
                        <a:latin typeface="Cambria Math"/>
                        <a:ea typeface="黑体" pitchFamily="2" charset="-122"/>
                      </a:rPr>
                      <m:t>𝚶</m:t>
                    </m:r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(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/>
                            <a:ea typeface="黑体" pitchFamily="2" charset="-122"/>
                          </a:rPr>
                          <m:t>𝒏</m:t>
                        </m:r>
                      </m:e>
                      <m:sup>
                        <m:func>
                          <m:func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altLang="zh-CN" i="1" smtClean="0">
                                    <a:latin typeface="Cambria Math" panose="02040503050406030204" pitchFamily="18" charset="0"/>
                                    <a:ea typeface="黑体" pitchFamily="2" charset="-122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1" i="0" smtClean="0">
                                    <a:latin typeface="Cambria Math"/>
                                    <a:ea typeface="黑体" pitchFamily="2" charset="-122"/>
                                  </a:rPr>
                                  <m:t>(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zh-CN" i="0" smtClean="0">
                                    <a:latin typeface="Cambria Math"/>
                                    <a:ea typeface="黑体" pitchFamily="2" charset="-122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altLang="zh-CN" b="1" i="1" smtClean="0">
                                    <a:latin typeface="Cambria Math"/>
                                    <a:ea typeface="黑体" pitchFamily="2" charset="-122"/>
                                  </a:rPr>
                                  <m:t>𝒃</m:t>
                                </m:r>
                              </m:sub>
                            </m:sSub>
                          </m:fName>
                          <m:e>
                            <m:r>
                              <a:rPr lang="en-US" altLang="zh-CN" b="1" i="1" smtClean="0">
                                <a:latin typeface="Cambria Math"/>
                                <a:ea typeface="黑体" pitchFamily="2" charset="-122"/>
                              </a:rPr>
                              <m:t>𝒂</m:t>
                            </m:r>
                            <m:r>
                              <a:rPr lang="en-US" altLang="zh-CN" b="1" i="1" smtClean="0">
                                <a:latin typeface="Cambria Math"/>
                                <a:ea typeface="黑体" pitchFamily="2" charset="-122"/>
                              </a:rPr>
                              <m:t>)</m:t>
                            </m:r>
                          </m:e>
                        </m:func>
                        <m:r>
                          <a:rPr lang="en-US" altLang="zh-CN" b="1" i="1" smtClean="0">
                            <a:latin typeface="Cambria Math"/>
                            <a:ea typeface="黑体" pitchFamily="2" charset="-122"/>
                          </a:rPr>
                          <m:t>−</m:t>
                        </m:r>
                        <m:r>
                          <a:rPr lang="zh-CN" altLang="en-US" b="1" i="1" smtClean="0">
                            <a:latin typeface="Cambria Math"/>
                            <a:ea typeface="黑体" pitchFamily="2" charset="-122"/>
                          </a:rPr>
                          <m:t>𝜺</m:t>
                        </m:r>
                      </m:sup>
                    </m:sSup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)</m:t>
                    </m:r>
                  </m:oMath>
                </a14:m>
                <a:r>
                  <a:rPr lang="zh-CN" altLang="en-US" dirty="0" smtClean="0">
                    <a:latin typeface="Arial" charset="0"/>
                    <a:ea typeface="黑体" pitchFamily="2" charset="-122"/>
                  </a:rPr>
                  <a:t>，</a:t>
                </a:r>
                <a14:m>
                  <m:oMath xmlns:m="http://schemas.openxmlformats.org/officeDocument/2006/math">
                    <m:r>
                      <a:rPr lang="zh-CN" altLang="en-US" i="1" dirty="0" smtClean="0">
                        <a:latin typeface="Cambria Math"/>
                        <a:ea typeface="黑体" pitchFamily="2" charset="-122"/>
                      </a:rPr>
                      <m:t>𝜺</m:t>
                    </m:r>
                    <m:r>
                      <a:rPr lang="en-US" altLang="zh-CN" b="1" i="1" dirty="0" smtClean="0">
                        <a:latin typeface="Cambria Math"/>
                        <a:ea typeface="黑体" pitchFamily="2" charset="-122"/>
                      </a:rPr>
                      <m:t>&gt;</m:t>
                    </m:r>
                    <m:r>
                      <a:rPr lang="en-US" altLang="zh-CN" b="1" i="1" dirty="0" smtClean="0">
                        <a:latin typeface="Cambria Math"/>
                        <a:ea typeface="黑体" pitchFamily="2" charset="-122"/>
                      </a:rPr>
                      <m:t>𝟎</m:t>
                    </m:r>
                  </m:oMath>
                </a14:m>
                <a:r>
                  <a:rPr lang="zh-CN" altLang="en-US" dirty="0" smtClean="0">
                    <a:latin typeface="Arial" charset="0"/>
                    <a:ea typeface="黑体" pitchFamily="2" charset="-122"/>
                  </a:rPr>
                  <a:t> 是常数，则有</a:t>
                </a:r>
                <a:endParaRPr lang="en-US" altLang="zh-CN" dirty="0" smtClean="0">
                  <a:latin typeface="Arial" charset="0"/>
                  <a:ea typeface="黑体" pitchFamily="2" charset="-122"/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en-US" altLang="zh-CN" i="1">
                        <a:latin typeface="Cambria Math"/>
                      </a:rPr>
                      <m:t>𝒈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/>
                          </a:rPr>
                          <m:t>𝒏</m:t>
                        </m:r>
                      </m:e>
                    </m:d>
                    <m:r>
                      <a:rPr lang="en-US" altLang="zh-CN" i="1">
                        <a:latin typeface="Cambria Math"/>
                      </a:rPr>
                      <m:t>=</m:t>
                    </m:r>
                    <m:r>
                      <a:rPr lang="zh-CN" altLang="en-US" i="1" smtClean="0">
                        <a:latin typeface="Cambria Math"/>
                      </a:rPr>
                      <m:t>𝚶</m:t>
                    </m:r>
                    <m:r>
                      <a:rPr lang="en-US" altLang="zh-CN" b="1" i="1" smtClean="0">
                        <a:latin typeface="Cambria Math"/>
                      </a:rPr>
                      <m:t>(</m:t>
                    </m:r>
                    <m:nary>
                      <m:naryPr>
                        <m:chr m:val="∑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CN" i="1">
                            <a:latin typeface="Cambria Math"/>
                          </a:rPr>
                          <m:t>𝒊</m:t>
                        </m:r>
                        <m:r>
                          <a:rPr lang="en-US" altLang="zh-CN" i="1">
                            <a:latin typeface="Cambria Math"/>
                          </a:rPr>
                          <m:t>=</m:t>
                        </m:r>
                        <m:r>
                          <a:rPr lang="en-US" altLang="zh-CN" i="1">
                            <a:latin typeface="Cambria Math"/>
                          </a:rPr>
                          <m:t>𝟎</m:t>
                        </m:r>
                      </m:sub>
                      <m:sup>
                        <m:r>
                          <a:rPr lang="en-US" altLang="zh-CN" i="1">
                            <a:latin typeface="Cambria Math"/>
                          </a:rPr>
                          <m:t>𝒌</m:t>
                        </m:r>
                        <m:r>
                          <a:rPr lang="en-US" altLang="zh-CN" i="1">
                            <a:latin typeface="Cambria Math"/>
                          </a:rPr>
                          <m:t>−</m:t>
                        </m:r>
                        <m:r>
                          <a:rPr lang="en-US" altLang="zh-CN" i="1">
                            <a:latin typeface="Cambria Math"/>
                          </a:rPr>
                          <m:t>𝟏</m:t>
                        </m:r>
                      </m:sup>
                      <m:e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latin typeface="Cambria Math"/>
                              </a:rPr>
                              <m:t>𝒂</m:t>
                            </m:r>
                          </m:e>
                          <m:sup>
                            <m:r>
                              <a:rPr lang="en-US" altLang="zh-CN" i="1">
                                <a:latin typeface="Cambria Math"/>
                              </a:rPr>
                              <m:t>𝒊</m:t>
                            </m:r>
                          </m:sup>
                        </m:sSup>
                        <m:sSup>
                          <m:sSup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zh-CN" b="1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CN" i="1">
                                        <a:latin typeface="Cambria Math"/>
                                      </a:rPr>
                                      <m:t>𝒏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altLang="zh-CN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i="1">
                                            <a:latin typeface="Cambria Math"/>
                                          </a:rPr>
                                          <m:t>𝒃</m:t>
                                        </m:r>
                                      </m:e>
                                      <m:sup>
                                        <m:r>
                                          <a:rPr lang="en-US" altLang="zh-CN" i="1">
                                            <a:latin typeface="Cambria Math"/>
                                          </a:rPr>
                                          <m:t>𝒊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</m:d>
                          </m:e>
                          <m:sup>
                            <m:func>
                              <m:func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ea typeface="黑体" pitchFamily="2" charset="-122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  <a:ea typeface="黑体" pitchFamily="2" charset="-12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>
                                        <a:latin typeface="Cambria Math"/>
                                        <a:ea typeface="黑体" pitchFamily="2" charset="-122"/>
                                      </a:rPr>
                                      <m:t>(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altLang="zh-CN">
                                        <a:latin typeface="Cambria Math"/>
                                        <a:ea typeface="黑体" pitchFamily="2" charset="-122"/>
                                      </a:rPr>
                                      <m:t>log</m:t>
                                    </m:r>
                                  </m:e>
                                  <m:sub>
                                    <m:r>
                                      <a:rPr lang="en-US" altLang="zh-CN" i="1">
                                        <a:latin typeface="Cambria Math"/>
                                        <a:ea typeface="黑体" pitchFamily="2" charset="-122"/>
                                      </a:rPr>
                                      <m:t>𝒃</m:t>
                                    </m:r>
                                  </m:sub>
                                </m:sSub>
                              </m:fName>
                              <m:e>
                                <m:r>
                                  <a:rPr lang="en-US" altLang="zh-CN" i="1">
                                    <a:latin typeface="Cambria Math"/>
                                    <a:ea typeface="黑体" pitchFamily="2" charset="-122"/>
                                  </a:rPr>
                                  <m:t>𝒂</m:t>
                                </m:r>
                                <m:r>
                                  <a:rPr lang="en-US" altLang="zh-CN" i="1">
                                    <a:latin typeface="Cambria Math"/>
                                    <a:ea typeface="黑体" pitchFamily="2" charset="-122"/>
                                  </a:rPr>
                                  <m:t>)</m:t>
                                </m:r>
                              </m:e>
                            </m:func>
                            <m:r>
                              <a:rPr lang="en-US" altLang="zh-CN" i="1">
                                <a:latin typeface="Cambria Math"/>
                                <a:ea typeface="黑体" pitchFamily="2" charset="-122"/>
                              </a:rPr>
                              <m:t>−</m:t>
                            </m:r>
                            <m:r>
                              <a:rPr lang="zh-CN" altLang="en-US" i="1">
                                <a:latin typeface="Cambria Math"/>
                                <a:ea typeface="黑体" pitchFamily="2" charset="-122"/>
                              </a:rPr>
                              <m:t>𝜺</m:t>
                            </m:r>
                          </m:sup>
                        </m:sSup>
                      </m:e>
                    </m:nary>
                    <m:r>
                      <a:rPr lang="en-US" altLang="zh-CN" b="1" i="1" smtClean="0">
                        <a:latin typeface="Cambria Math"/>
                      </a:rPr>
                      <m:t>)</m:t>
                    </m:r>
                  </m:oMath>
                </a14:m>
                <a:endParaRPr lang="en-US" altLang="zh-CN" dirty="0" smtClean="0">
                  <a:latin typeface="Arial" charset="0"/>
                  <a:ea typeface="黑体" pitchFamily="2" charset="-122"/>
                </a:endParaRPr>
              </a:p>
              <a:p>
                <a:pPr lvl="2"/>
                <a:r>
                  <a:rPr lang="en-US" altLang="zh-CN" dirty="0" smtClean="0"/>
                  <a:t>        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/>
                      </a:rPr>
                      <m:t>=</m:t>
                    </m:r>
                    <m:r>
                      <a:rPr lang="zh-CN" altLang="en-US" i="1">
                        <a:latin typeface="Cambria Math"/>
                      </a:rPr>
                      <m:t>𝚶</m:t>
                    </m:r>
                    <m:r>
                      <a:rPr lang="en-US" altLang="zh-CN" i="1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1" i="1" smtClean="0">
                            <a:latin typeface="Cambria Math"/>
                          </a:rPr>
                          <m:t>𝒏</m:t>
                        </m:r>
                      </m:e>
                      <m:sup>
                        <m:func>
                          <m:func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ea typeface="黑体" pitchFamily="2" charset="-122"/>
                                  </a:rPr>
                                </m:ctrlPr>
                              </m:sSubPr>
                              <m:e>
                                <m:r>
                                  <a:rPr lang="en-US" altLang="zh-CN">
                                    <a:latin typeface="Cambria Math"/>
                                    <a:ea typeface="黑体" pitchFamily="2" charset="-122"/>
                                  </a:rPr>
                                  <m:t>(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zh-CN">
                                    <a:latin typeface="Cambria Math"/>
                                    <a:ea typeface="黑体" pitchFamily="2" charset="-122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/>
                                    <a:ea typeface="黑体" pitchFamily="2" charset="-122"/>
                                  </a:rPr>
                                  <m:t>𝒃</m:t>
                                </m:r>
                              </m:sub>
                            </m:sSub>
                          </m:fName>
                          <m:e>
                            <m:r>
                              <a:rPr lang="en-US" altLang="zh-CN" i="1">
                                <a:latin typeface="Cambria Math"/>
                                <a:ea typeface="黑体" pitchFamily="2" charset="-122"/>
                              </a:rPr>
                              <m:t>𝒂</m:t>
                            </m:r>
                            <m:r>
                              <a:rPr lang="en-US" altLang="zh-CN" i="1">
                                <a:latin typeface="Cambria Math"/>
                                <a:ea typeface="黑体" pitchFamily="2" charset="-122"/>
                              </a:rPr>
                              <m:t>)</m:t>
                            </m:r>
                          </m:e>
                        </m:func>
                        <m:r>
                          <a:rPr lang="en-US" altLang="zh-CN" i="1">
                            <a:latin typeface="Cambria Math"/>
                            <a:ea typeface="黑体" pitchFamily="2" charset="-122"/>
                          </a:rPr>
                          <m:t>−</m:t>
                        </m:r>
                        <m:r>
                          <a:rPr lang="zh-CN" altLang="en-US" i="1">
                            <a:latin typeface="Cambria Math"/>
                            <a:ea typeface="黑体" pitchFamily="2" charset="-122"/>
                          </a:rPr>
                          <m:t>𝜺</m:t>
                        </m:r>
                      </m:sup>
                    </m:sSup>
                    <m:nary>
                      <m:naryPr>
                        <m:chr m:val="∑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CN" i="1">
                            <a:latin typeface="Cambria Math"/>
                          </a:rPr>
                          <m:t>𝒊</m:t>
                        </m:r>
                        <m:r>
                          <a:rPr lang="en-US" altLang="zh-CN" i="1">
                            <a:latin typeface="Cambria Math"/>
                          </a:rPr>
                          <m:t>=</m:t>
                        </m:r>
                        <m:r>
                          <a:rPr lang="en-US" altLang="zh-CN" i="1">
                            <a:latin typeface="Cambria Math"/>
                          </a:rPr>
                          <m:t>𝟎</m:t>
                        </m:r>
                      </m:sub>
                      <m:sup>
                        <m:r>
                          <a:rPr lang="en-US" altLang="zh-CN" i="1">
                            <a:latin typeface="Cambria Math"/>
                          </a:rPr>
                          <m:t>𝒌</m:t>
                        </m:r>
                        <m:r>
                          <a:rPr lang="en-US" altLang="zh-CN" i="1">
                            <a:latin typeface="Cambria Math"/>
                          </a:rPr>
                          <m:t>−</m:t>
                        </m:r>
                        <m:r>
                          <a:rPr lang="en-US" altLang="zh-CN" i="1">
                            <a:latin typeface="Cambria Math"/>
                          </a:rPr>
                          <m:t>𝟏</m:t>
                        </m:r>
                      </m:sup>
                      <m:e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CN" b="1" i="1" smtClean="0">
                                        <a:latin typeface="Cambria Math"/>
                                      </a:rPr>
                                      <m:t>𝒂</m:t>
                                    </m:r>
                                    <m:sSup>
                                      <m:sSupPr>
                                        <m:ctrlPr>
                                          <a:rPr lang="en-US" altLang="zh-CN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b="1" i="1" smtClean="0">
                                            <a:latin typeface="Cambria Math"/>
                                          </a:rPr>
                                          <m:t>𝒃</m:t>
                                        </m:r>
                                      </m:e>
                                      <m:sup>
                                        <m:r>
                                          <a:rPr lang="zh-CN" altLang="en-US" b="1" i="1" smtClean="0">
                                            <a:latin typeface="Cambria Math"/>
                                          </a:rPr>
                                          <m:t>𝜺</m:t>
                                        </m:r>
                                      </m:sup>
                                    </m:sSup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altLang="zh-CN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i="1">
                                            <a:latin typeface="Cambria Math"/>
                                          </a:rPr>
                                          <m:t>𝒃</m:t>
                                        </m:r>
                                      </m:e>
                                      <m:sup>
                                        <m:func>
                                          <m:funcPr>
                                            <m:ctrlPr>
                                              <a:rPr lang="en-US" altLang="zh-CN" i="1">
                                                <a:latin typeface="Cambria Math" panose="02040503050406030204" pitchFamily="18" charset="0"/>
                                                <a:ea typeface="黑体" pitchFamily="2" charset="-122"/>
                                              </a:rPr>
                                            </m:ctrlPr>
                                          </m:funcPr>
                                          <m:fName>
                                            <m:sSub>
                                              <m:sSubPr>
                                                <m:ctrlPr>
                                                  <a:rPr lang="en-US" altLang="zh-CN" i="1">
                                                    <a:latin typeface="Cambria Math" panose="02040503050406030204" pitchFamily="18" charset="0"/>
                                                    <a:ea typeface="黑体" pitchFamily="2" charset="-122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m:rPr>
                                                    <m:sty m:val="p"/>
                                                  </m:rPr>
                                                  <a:rPr lang="en-US" altLang="zh-CN">
                                                    <a:latin typeface="Cambria Math"/>
                                                    <a:ea typeface="黑体" pitchFamily="2" charset="-122"/>
                                                  </a:rPr>
                                                  <m:t>log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altLang="zh-CN" i="1">
                                                    <a:latin typeface="Cambria Math"/>
                                                    <a:ea typeface="黑体" pitchFamily="2" charset="-122"/>
                                                  </a:rPr>
                                                  <m:t>𝒃</m:t>
                                                </m:r>
                                              </m:sub>
                                            </m:sSub>
                                          </m:fName>
                                          <m:e>
                                            <m:r>
                                              <a:rPr lang="en-US" altLang="zh-CN" i="1">
                                                <a:latin typeface="Cambria Math"/>
                                                <a:ea typeface="黑体" pitchFamily="2" charset="-122"/>
                                              </a:rPr>
                                              <m:t>𝒂</m:t>
                                            </m:r>
                                          </m:e>
                                        </m:func>
                                      </m:sup>
                                    </m:sSup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altLang="zh-CN" b="1" i="1" smtClean="0">
                                <a:latin typeface="Cambria Math"/>
                              </a:rPr>
                              <m:t>𝒊</m:t>
                            </m:r>
                          </m:sup>
                        </m:sSup>
                      </m:e>
                    </m:nary>
                    <m:r>
                      <a:rPr lang="en-US" altLang="zh-CN" b="1" i="1" smtClean="0">
                        <a:latin typeface="Cambria Math"/>
                      </a:rPr>
                      <m:t>)</m:t>
                    </m:r>
                  </m:oMath>
                </a14:m>
                <a:endParaRPr lang="en-US" altLang="zh-CN" dirty="0" smtClean="0">
                  <a:latin typeface="Arial" charset="0"/>
                  <a:ea typeface="黑体" pitchFamily="2" charset="-122"/>
                </a:endParaRPr>
              </a:p>
              <a:p>
                <a:pPr lvl="2"/>
                <a:r>
                  <a:rPr lang="en-US" altLang="zh-CN" dirty="0"/>
                  <a:t> </a:t>
                </a:r>
                <a:r>
                  <a:rPr lang="en-US" altLang="zh-CN" dirty="0" smtClean="0"/>
                  <a:t>       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/>
                      </a:rPr>
                      <m:t>=</m:t>
                    </m:r>
                    <m:r>
                      <a:rPr lang="zh-CN" altLang="en-US" i="1">
                        <a:latin typeface="Cambria Math"/>
                      </a:rPr>
                      <m:t>𝚶</m:t>
                    </m:r>
                    <m:r>
                      <a:rPr lang="en-US" altLang="zh-CN" i="1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/>
                          </a:rPr>
                          <m:t>𝒏</m:t>
                        </m:r>
                      </m:e>
                      <m:sup>
                        <m:func>
                          <m:func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ea typeface="黑体" pitchFamily="2" charset="-122"/>
                                  </a:rPr>
                                </m:ctrlPr>
                              </m:sSubPr>
                              <m:e>
                                <m:r>
                                  <a:rPr lang="en-US" altLang="zh-CN">
                                    <a:latin typeface="Cambria Math"/>
                                    <a:ea typeface="黑体" pitchFamily="2" charset="-122"/>
                                  </a:rPr>
                                  <m:t>(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zh-CN">
                                    <a:latin typeface="Cambria Math"/>
                                    <a:ea typeface="黑体" pitchFamily="2" charset="-122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/>
                                    <a:ea typeface="黑体" pitchFamily="2" charset="-122"/>
                                  </a:rPr>
                                  <m:t>𝒃</m:t>
                                </m:r>
                              </m:sub>
                            </m:sSub>
                          </m:fName>
                          <m:e>
                            <m:r>
                              <a:rPr lang="en-US" altLang="zh-CN" i="1">
                                <a:latin typeface="Cambria Math"/>
                                <a:ea typeface="黑体" pitchFamily="2" charset="-122"/>
                              </a:rPr>
                              <m:t>𝒂</m:t>
                            </m:r>
                            <m:r>
                              <a:rPr lang="en-US" altLang="zh-CN" i="1">
                                <a:latin typeface="Cambria Math"/>
                                <a:ea typeface="黑体" pitchFamily="2" charset="-122"/>
                              </a:rPr>
                              <m:t>)</m:t>
                            </m:r>
                          </m:e>
                        </m:func>
                        <m:r>
                          <a:rPr lang="en-US" altLang="zh-CN" i="1">
                            <a:latin typeface="Cambria Math"/>
                            <a:ea typeface="黑体" pitchFamily="2" charset="-122"/>
                          </a:rPr>
                          <m:t>−</m:t>
                        </m:r>
                        <m:r>
                          <a:rPr lang="zh-CN" altLang="en-US" i="1">
                            <a:latin typeface="Cambria Math"/>
                            <a:ea typeface="黑体" pitchFamily="2" charset="-122"/>
                          </a:rPr>
                          <m:t>𝜺</m:t>
                        </m:r>
                      </m:sup>
                    </m:sSup>
                    <m:nary>
                      <m:naryPr>
                        <m:chr m:val="∑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CN" i="1">
                            <a:latin typeface="Cambria Math"/>
                          </a:rPr>
                          <m:t>𝒊</m:t>
                        </m:r>
                        <m:r>
                          <a:rPr lang="en-US" altLang="zh-CN" i="1">
                            <a:latin typeface="Cambria Math"/>
                          </a:rPr>
                          <m:t>=</m:t>
                        </m:r>
                        <m:r>
                          <a:rPr lang="en-US" altLang="zh-CN" i="1">
                            <a:latin typeface="Cambria Math"/>
                          </a:rPr>
                          <m:t>𝟎</m:t>
                        </m:r>
                      </m:sub>
                      <m:sup>
                        <m:r>
                          <a:rPr lang="en-US" altLang="zh-CN" i="1">
                            <a:latin typeface="Cambria Math"/>
                          </a:rPr>
                          <m:t>𝒌</m:t>
                        </m:r>
                        <m:r>
                          <a:rPr lang="en-US" altLang="zh-CN" i="1">
                            <a:latin typeface="Cambria Math"/>
                          </a:rPr>
                          <m:t>−</m:t>
                        </m:r>
                        <m:r>
                          <a:rPr lang="en-US" altLang="zh-CN" i="1">
                            <a:latin typeface="Cambria Math"/>
                          </a:rPr>
                          <m:t>𝟏</m:t>
                        </m:r>
                      </m:sup>
                      <m:e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i="1">
                                        <a:latin typeface="Cambria Math"/>
                                      </a:rPr>
                                      <m:t>𝒃</m:t>
                                    </m:r>
                                  </m:e>
                                  <m:sup>
                                    <m:r>
                                      <a:rPr lang="zh-CN" altLang="en-US" i="1">
                                        <a:latin typeface="Cambria Math"/>
                                      </a:rPr>
                                      <m:t>𝜺</m:t>
                                    </m:r>
                                  </m:sup>
                                </m:sSup>
                              </m:e>
                            </m:d>
                          </m:e>
                          <m:sup>
                            <m:r>
                              <a:rPr lang="en-US" altLang="zh-CN" i="1">
                                <a:latin typeface="Cambria Math"/>
                              </a:rPr>
                              <m:t>𝒊</m:t>
                            </m:r>
                          </m:sup>
                        </m:sSup>
                      </m:e>
                    </m:nary>
                    <m:r>
                      <a:rPr lang="en-US" altLang="zh-CN" b="1" i="1" smtClean="0">
                        <a:latin typeface="Cambria Math"/>
                      </a:rPr>
                      <m:t>)</m:t>
                    </m:r>
                  </m:oMath>
                </a14:m>
                <a:endParaRPr lang="en-US" altLang="zh-CN" dirty="0" smtClean="0">
                  <a:latin typeface="Arial" charset="0"/>
                  <a:ea typeface="黑体" pitchFamily="2" charset="-122"/>
                </a:endParaRPr>
              </a:p>
              <a:p>
                <a:pPr lvl="2"/>
                <a:r>
                  <a:rPr lang="en-US" altLang="zh-CN" dirty="0" smtClean="0"/>
                  <a:t>        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/>
                      </a:rPr>
                      <m:t>=</m:t>
                    </m:r>
                    <m:r>
                      <a:rPr lang="zh-CN" altLang="en-US" i="1">
                        <a:latin typeface="Cambria Math"/>
                      </a:rPr>
                      <m:t>𝚶</m:t>
                    </m:r>
                    <m:r>
                      <a:rPr lang="en-US" altLang="zh-CN" i="1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/>
                          </a:rPr>
                          <m:t>𝒏</m:t>
                        </m:r>
                      </m:e>
                      <m:sup>
                        <m:func>
                          <m:func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ea typeface="黑体" pitchFamily="2" charset="-122"/>
                                  </a:rPr>
                                </m:ctrlPr>
                              </m:sSubPr>
                              <m:e>
                                <m:r>
                                  <a:rPr lang="en-US" altLang="zh-CN">
                                    <a:latin typeface="Cambria Math"/>
                                    <a:ea typeface="黑体" pitchFamily="2" charset="-122"/>
                                  </a:rPr>
                                  <m:t>(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zh-CN">
                                    <a:latin typeface="Cambria Math"/>
                                    <a:ea typeface="黑体" pitchFamily="2" charset="-122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/>
                                    <a:ea typeface="黑体" pitchFamily="2" charset="-122"/>
                                  </a:rPr>
                                  <m:t>𝒃</m:t>
                                </m:r>
                              </m:sub>
                            </m:sSub>
                          </m:fName>
                          <m:e>
                            <m:r>
                              <a:rPr lang="en-US" altLang="zh-CN" i="1">
                                <a:latin typeface="Cambria Math"/>
                                <a:ea typeface="黑体" pitchFamily="2" charset="-122"/>
                              </a:rPr>
                              <m:t>𝒂</m:t>
                            </m:r>
                            <m:r>
                              <a:rPr lang="en-US" altLang="zh-CN" i="1">
                                <a:latin typeface="Cambria Math"/>
                                <a:ea typeface="黑体" pitchFamily="2" charset="-122"/>
                              </a:rPr>
                              <m:t>)</m:t>
                            </m:r>
                          </m:e>
                        </m:func>
                        <m:r>
                          <a:rPr lang="en-US" altLang="zh-CN" i="1">
                            <a:latin typeface="Cambria Math"/>
                            <a:ea typeface="黑体" pitchFamily="2" charset="-122"/>
                          </a:rPr>
                          <m:t>−</m:t>
                        </m:r>
                        <m:r>
                          <a:rPr lang="zh-CN" altLang="en-US" i="1">
                            <a:latin typeface="Cambria Math"/>
                            <a:ea typeface="黑体" pitchFamily="2" charset="-122"/>
                          </a:rPr>
                          <m:t>𝜺</m:t>
                        </m:r>
                      </m:sup>
                    </m:sSup>
                    <m:nary>
                      <m:naryPr>
                        <m:chr m:val="∑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CN" i="1">
                            <a:latin typeface="Cambria Math"/>
                          </a:rPr>
                          <m:t>𝒊</m:t>
                        </m:r>
                        <m:r>
                          <a:rPr lang="en-US" altLang="zh-CN" i="1">
                            <a:latin typeface="Cambria Math"/>
                          </a:rPr>
                          <m:t>=</m:t>
                        </m:r>
                        <m:r>
                          <a:rPr lang="en-US" altLang="zh-CN" i="1">
                            <a:latin typeface="Cambria Math"/>
                          </a:rPr>
                          <m:t>𝟎</m:t>
                        </m:r>
                      </m:sub>
                      <m:sup>
                        <m:r>
                          <a:rPr lang="en-US" altLang="zh-CN" i="1">
                            <a:latin typeface="Cambria Math"/>
                          </a:rPr>
                          <m:t>𝒌</m:t>
                        </m:r>
                        <m:r>
                          <a:rPr lang="en-US" altLang="zh-CN" i="1">
                            <a:latin typeface="Cambria Math"/>
                          </a:rPr>
                          <m:t>−</m:t>
                        </m:r>
                        <m:r>
                          <a:rPr lang="en-US" altLang="zh-CN" i="1">
                            <a:latin typeface="Cambria Math"/>
                          </a:rPr>
                          <m:t>𝟏</m:t>
                        </m:r>
                      </m:sup>
                      <m:e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i="1">
                                        <a:latin typeface="Cambria Math"/>
                                      </a:rPr>
                                      <m:t>𝒃</m:t>
                                    </m:r>
                                  </m:e>
                                  <m:sup>
                                    <m:r>
                                      <a:rPr lang="zh-CN" altLang="en-US" i="1">
                                        <a:latin typeface="Cambria Math"/>
                                      </a:rPr>
                                      <m:t>𝜺</m:t>
                                    </m:r>
                                  </m:sup>
                                </m:sSup>
                              </m:e>
                            </m:d>
                          </m:e>
                          <m:sup>
                            <m:r>
                              <a:rPr lang="en-US" altLang="zh-CN" i="1">
                                <a:latin typeface="Cambria Math"/>
                              </a:rPr>
                              <m:t>𝒊</m:t>
                            </m:r>
                          </m:sup>
                        </m:sSup>
                      </m:e>
                    </m:nary>
                    <m:r>
                      <a:rPr lang="en-US" altLang="zh-CN" b="1" i="1" smtClean="0">
                        <a:latin typeface="Cambria Math"/>
                      </a:rPr>
                      <m:t>)</m:t>
                    </m:r>
                  </m:oMath>
                </a14:m>
                <a:endParaRPr lang="en-US" altLang="zh-CN" dirty="0" smtClean="0">
                  <a:latin typeface="Arial" charset="0"/>
                  <a:ea typeface="黑体" pitchFamily="2" charset="-122"/>
                </a:endParaRPr>
              </a:p>
              <a:p>
                <a:pPr lvl="2"/>
                <a:r>
                  <a:rPr lang="en-US" altLang="zh-CN" dirty="0" smtClean="0">
                    <a:latin typeface="Arial" charset="0"/>
                    <a:ea typeface="黑体" pitchFamily="2" charset="-122"/>
                  </a:rPr>
                  <a:t>        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/>
                      </a:rPr>
                      <m:t>=</m:t>
                    </m:r>
                    <m:r>
                      <a:rPr lang="zh-CN" altLang="en-US" i="1">
                        <a:latin typeface="Cambria Math"/>
                      </a:rPr>
                      <m:t>𝚶</m:t>
                    </m:r>
                    <m:r>
                      <a:rPr lang="en-US" altLang="zh-CN" i="1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/>
                          </a:rPr>
                          <m:t>𝒏</m:t>
                        </m:r>
                      </m:e>
                      <m:sup>
                        <m:func>
                          <m:func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ea typeface="黑体" pitchFamily="2" charset="-122"/>
                                  </a:rPr>
                                </m:ctrlPr>
                              </m:sSubPr>
                              <m:e>
                                <m:r>
                                  <a:rPr lang="en-US" altLang="zh-CN">
                                    <a:latin typeface="Cambria Math"/>
                                    <a:ea typeface="黑体" pitchFamily="2" charset="-122"/>
                                  </a:rPr>
                                  <m:t>(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zh-CN">
                                    <a:latin typeface="Cambria Math"/>
                                    <a:ea typeface="黑体" pitchFamily="2" charset="-122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/>
                                    <a:ea typeface="黑体" pitchFamily="2" charset="-122"/>
                                  </a:rPr>
                                  <m:t>𝒃</m:t>
                                </m:r>
                              </m:sub>
                            </m:sSub>
                          </m:fName>
                          <m:e>
                            <m:r>
                              <a:rPr lang="en-US" altLang="zh-CN" i="1">
                                <a:latin typeface="Cambria Math"/>
                                <a:ea typeface="黑体" pitchFamily="2" charset="-122"/>
                              </a:rPr>
                              <m:t>𝒂</m:t>
                            </m:r>
                            <m:r>
                              <a:rPr lang="en-US" altLang="zh-CN" i="1">
                                <a:latin typeface="Cambria Math"/>
                                <a:ea typeface="黑体" pitchFamily="2" charset="-122"/>
                              </a:rPr>
                              <m:t>)</m:t>
                            </m:r>
                          </m:e>
                        </m:func>
                        <m:r>
                          <a:rPr lang="en-US" altLang="zh-CN" i="1">
                            <a:latin typeface="Cambria Math"/>
                            <a:ea typeface="黑体" pitchFamily="2" charset="-122"/>
                          </a:rPr>
                          <m:t>−</m:t>
                        </m:r>
                        <m:r>
                          <a:rPr lang="zh-CN" altLang="en-US" i="1">
                            <a:latin typeface="Cambria Math"/>
                            <a:ea typeface="黑体" pitchFamily="2" charset="-122"/>
                          </a:rPr>
                          <m:t>𝜺</m:t>
                        </m:r>
                      </m:sup>
                    </m:sSup>
                    <m:f>
                      <m:fPr>
                        <m:ctrlPr>
                          <a:rPr lang="en-US" altLang="zh-CN" i="1" smtClean="0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sSupPr>
                          <m:e>
                            <m:r>
                              <a:rPr lang="en-US" altLang="zh-CN" b="1" i="1" smtClean="0">
                                <a:latin typeface="Cambria Math"/>
                                <a:ea typeface="黑体" pitchFamily="2" charset="-122"/>
                              </a:rPr>
                              <m:t>𝒏</m:t>
                            </m:r>
                          </m:e>
                          <m:sup>
                            <m:r>
                              <a:rPr lang="zh-CN" altLang="en-US" i="1">
                                <a:latin typeface="Cambria Math"/>
                                <a:ea typeface="黑体" pitchFamily="2" charset="-122"/>
                              </a:rPr>
                              <m:t>𝜺</m:t>
                            </m:r>
                          </m:sup>
                        </m:sSup>
                        <m:r>
                          <a:rPr lang="en-US" altLang="zh-CN" i="1">
                            <a:latin typeface="Cambria Math"/>
                            <a:ea typeface="黑体" pitchFamily="2" charset="-122"/>
                          </a:rPr>
                          <m:t>−</m:t>
                        </m:r>
                        <m:r>
                          <a:rPr lang="en-US" altLang="zh-CN" i="1">
                            <a:latin typeface="Cambria Math"/>
                            <a:ea typeface="黑体" pitchFamily="2" charset="-122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sSupPr>
                          <m:e>
                            <m:r>
                              <a:rPr lang="en-US" altLang="zh-CN" b="1" i="1" smtClean="0">
                                <a:latin typeface="Cambria Math"/>
                                <a:ea typeface="黑体" pitchFamily="2" charset="-122"/>
                              </a:rPr>
                              <m:t>𝒃</m:t>
                            </m:r>
                          </m:e>
                          <m:sup>
                            <m:r>
                              <a:rPr lang="zh-CN" altLang="en-US" i="1" smtClean="0">
                                <a:latin typeface="Cambria Math"/>
                                <a:ea typeface="黑体" pitchFamily="2" charset="-122"/>
                              </a:rPr>
                              <m:t>𝜺</m:t>
                            </m:r>
                          </m:sup>
                        </m:sSup>
                        <m:r>
                          <a:rPr lang="en-US" altLang="zh-CN" b="1" i="1" smtClean="0">
                            <a:latin typeface="Cambria Math"/>
                            <a:ea typeface="黑体" pitchFamily="2" charset="-122"/>
                          </a:rPr>
                          <m:t>−</m:t>
                        </m:r>
                        <m:r>
                          <a:rPr lang="en-US" altLang="zh-CN" b="1" i="1" smtClean="0">
                            <a:latin typeface="Cambria Math"/>
                            <a:ea typeface="黑体" pitchFamily="2" charset="-122"/>
                          </a:rPr>
                          <m:t>𝟏</m:t>
                        </m:r>
                      </m:den>
                    </m:f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)</m:t>
                    </m:r>
                  </m:oMath>
                </a14:m>
                <a:endParaRPr lang="en-US" altLang="zh-CN" dirty="0" smtClean="0">
                  <a:latin typeface="Arial" charset="0"/>
                  <a:ea typeface="黑体" pitchFamily="2" charset="-122"/>
                </a:endParaRPr>
              </a:p>
              <a:p>
                <a:pPr lvl="2"/>
                <a:r>
                  <a:rPr lang="zh-CN" altLang="en-US" dirty="0" smtClean="0"/>
                  <a:t>      </a:t>
                </a:r>
                <a:r>
                  <a:rPr lang="en-US" altLang="zh-CN" dirty="0"/>
                  <a:t> </a:t>
                </a:r>
                <a:r>
                  <a:rPr lang="en-US" altLang="zh-CN" dirty="0" smtClean="0"/>
                  <a:t> 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/>
                      </a:rPr>
                      <m:t>=</m:t>
                    </m:r>
                    <m:r>
                      <a:rPr lang="zh-CN" altLang="en-US" i="1">
                        <a:latin typeface="Cambria Math"/>
                      </a:rPr>
                      <m:t>𝚶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latin typeface="Cambria Math"/>
                              </a:rPr>
                              <m:t>𝒏</m:t>
                            </m:r>
                          </m:e>
                          <m:sup>
                            <m:func>
                              <m:func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ea typeface="黑体" pitchFamily="2" charset="-122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  <a:ea typeface="黑体" pitchFamily="2" charset="-122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>
                                        <a:latin typeface="Cambria Math"/>
                                        <a:ea typeface="黑体" pitchFamily="2" charset="-122"/>
                                      </a:rPr>
                                      <m:t>log</m:t>
                                    </m:r>
                                  </m:e>
                                  <m:sub>
                                    <m:r>
                                      <a:rPr lang="en-US" altLang="zh-CN" i="1">
                                        <a:latin typeface="Cambria Math"/>
                                        <a:ea typeface="黑体" pitchFamily="2" charset="-122"/>
                                      </a:rPr>
                                      <m:t>𝒃</m:t>
                                    </m:r>
                                  </m:sub>
                                </m:sSub>
                              </m:fName>
                              <m:e>
                                <m:r>
                                  <a:rPr lang="en-US" altLang="zh-CN" i="1">
                                    <a:latin typeface="Cambria Math"/>
                                    <a:ea typeface="黑体" pitchFamily="2" charset="-122"/>
                                  </a:rPr>
                                  <m:t>𝒂</m:t>
                                </m:r>
                              </m:e>
                            </m:func>
                          </m:sup>
                        </m:sSup>
                      </m:e>
                    </m:d>
                  </m:oMath>
                </a14:m>
                <a:endParaRPr lang="en-US" altLang="zh-CN" dirty="0" smtClean="0">
                  <a:ea typeface="黑体" pitchFamily="2" charset="-122"/>
                </a:endParaRPr>
              </a:p>
              <a:p>
                <a:pPr lvl="2"/>
                <a:r>
                  <a:rPr lang="en-US" altLang="zh-CN" dirty="0"/>
                  <a:t>∴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𝑻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/>
                            <a:ea typeface="黑体" pitchFamily="2" charset="-122"/>
                          </a:rPr>
                          <m:t>𝒏</m:t>
                        </m:r>
                      </m:e>
                    </m:d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=</m:t>
                    </m:r>
                    <m:r>
                      <a:rPr lang="zh-CN" altLang="en-US" i="1">
                        <a:latin typeface="Cambria Math"/>
                      </a:rPr>
                      <m:t>𝚯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latin typeface="Cambria Math"/>
                                <a:ea typeface="黑体" pitchFamily="2" charset="-122"/>
                              </a:rPr>
                              <m:t>𝒏</m:t>
                            </m:r>
                          </m:e>
                          <m:sup>
                            <m:func>
                              <m:func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ea typeface="黑体" pitchFamily="2" charset="-122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  <a:ea typeface="黑体" pitchFamily="2" charset="-122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>
                                        <a:latin typeface="Cambria Math"/>
                                        <a:ea typeface="黑体" pitchFamily="2" charset="-122"/>
                                      </a:rPr>
                                      <m:t>log</m:t>
                                    </m:r>
                                  </m:e>
                                  <m:sub>
                                    <m:r>
                                      <a:rPr lang="en-US" altLang="zh-CN" i="1">
                                        <a:latin typeface="Cambria Math"/>
                                        <a:ea typeface="黑体" pitchFamily="2" charset="-122"/>
                                      </a:rPr>
                                      <m:t>𝒃</m:t>
                                    </m:r>
                                  </m:sub>
                                </m:sSub>
                              </m:fName>
                              <m:e>
                                <m:r>
                                  <a:rPr lang="en-US" altLang="zh-CN" i="1">
                                    <a:latin typeface="Cambria Math"/>
                                    <a:ea typeface="黑体" pitchFamily="2" charset="-122"/>
                                  </a:rPr>
                                  <m:t>𝒂</m:t>
                                </m:r>
                              </m:e>
                            </m:func>
                          </m:sup>
                        </m:sSup>
                      </m:e>
                    </m:d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+</m:t>
                    </m:r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𝒈</m:t>
                    </m:r>
                    <m:d>
                      <m:dPr>
                        <m:ctrlPr>
                          <a:rPr lang="en-US" altLang="zh-CN" b="1" i="1" smtClean="0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dPr>
                      <m:e>
                        <m:r>
                          <a:rPr lang="en-US" altLang="zh-CN" b="1" i="1" smtClean="0">
                            <a:latin typeface="Cambria Math"/>
                            <a:ea typeface="黑体" pitchFamily="2" charset="-122"/>
                          </a:rPr>
                          <m:t>𝒏</m:t>
                        </m:r>
                      </m:e>
                    </m:d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=</m:t>
                    </m:r>
                    <m:r>
                      <a:rPr lang="zh-CN" altLang="en-US" i="1">
                        <a:latin typeface="Cambria Math"/>
                      </a:rPr>
                      <m:t>𝚯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latin typeface="Cambria Math"/>
                                <a:ea typeface="黑体" pitchFamily="2" charset="-122"/>
                              </a:rPr>
                              <m:t>𝒏</m:t>
                            </m:r>
                          </m:e>
                          <m:sup>
                            <m:func>
                              <m:func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ea typeface="黑体" pitchFamily="2" charset="-122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  <a:ea typeface="黑体" pitchFamily="2" charset="-122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>
                                        <a:latin typeface="Cambria Math"/>
                                        <a:ea typeface="黑体" pitchFamily="2" charset="-122"/>
                                      </a:rPr>
                                      <m:t>log</m:t>
                                    </m:r>
                                  </m:e>
                                  <m:sub>
                                    <m:r>
                                      <a:rPr lang="en-US" altLang="zh-CN" i="1">
                                        <a:latin typeface="Cambria Math"/>
                                        <a:ea typeface="黑体" pitchFamily="2" charset="-122"/>
                                      </a:rPr>
                                      <m:t>𝒃</m:t>
                                    </m:r>
                                  </m:sub>
                                </m:sSub>
                              </m:fName>
                              <m:e>
                                <m:r>
                                  <a:rPr lang="en-US" altLang="zh-CN" i="1">
                                    <a:latin typeface="Cambria Math"/>
                                    <a:ea typeface="黑体" pitchFamily="2" charset="-122"/>
                                  </a:rPr>
                                  <m:t>𝒂</m:t>
                                </m:r>
                              </m:e>
                            </m:func>
                          </m:sup>
                        </m:sSup>
                      </m:e>
                    </m:d>
                  </m:oMath>
                </a14:m>
                <a:endParaRPr lang="en-US" altLang="zh-CN" dirty="0" smtClean="0">
                  <a:latin typeface="Arial" charset="0"/>
                  <a:ea typeface="黑体" pitchFamily="2" charset="-122"/>
                </a:endParaRPr>
              </a:p>
            </p:txBody>
          </p:sp>
        </mc:Choice>
        <mc:Fallback xmlns="">
          <p:sp>
            <p:nvSpPr>
              <p:cNvPr id="8195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96" t="-2308" b="-641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96" name="灯片编号占位符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CF84EC63-10EB-4EE3-BD7E-0F3F2F7FF479}" type="slidenum">
              <a:rPr lang="en-US" altLang="zh-CN" smtClean="0">
                <a:solidFill>
                  <a:srgbClr val="006600"/>
                </a:solidFill>
                <a:latin typeface="Courier New" pitchFamily="49" charset="0"/>
                <a:ea typeface="华文新魏" pitchFamily="2" charset="-122"/>
              </a:rPr>
              <a:pPr eaLnBrk="1" hangingPunct="1"/>
              <a:t>29</a:t>
            </a:fld>
            <a:endParaRPr lang="en-US" altLang="zh-CN" smtClean="0">
              <a:solidFill>
                <a:srgbClr val="006600"/>
              </a:solidFill>
              <a:latin typeface="Courier New" pitchFamily="49" charset="0"/>
              <a:ea typeface="华文新魏" pitchFamily="2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6696236" y="683211"/>
                <a:ext cx="2158668" cy="8822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1" i="1">
                          <a:latin typeface="Cambria Math"/>
                        </a:rPr>
                        <m:t>𝒈</m:t>
                      </m:r>
                      <m:d>
                        <m:dPr>
                          <m:ctrlPr>
                            <a:rPr lang="en-US" altLang="zh-CN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1" i="1">
                              <a:latin typeface="Cambria Math"/>
                            </a:rPr>
                            <m:t>𝒏</m:t>
                          </m:r>
                        </m:e>
                      </m:d>
                      <m:r>
                        <a:rPr lang="en-US" altLang="zh-CN" b="1" i="1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CN" i="1">
                              <a:latin typeface="Cambria Math"/>
                            </a:rPr>
                            <m:t>𝒊</m:t>
                          </m:r>
                          <m:r>
                            <a:rPr lang="en-US" altLang="zh-CN" i="1">
                              <a:latin typeface="Cambria Math"/>
                            </a:rPr>
                            <m:t>=</m:t>
                          </m:r>
                          <m:r>
                            <a:rPr lang="en-US" altLang="zh-CN" i="1">
                              <a:latin typeface="Cambria Math"/>
                            </a:rPr>
                            <m:t>𝟎</m:t>
                          </m:r>
                        </m:sub>
                        <m:sup>
                          <m:r>
                            <a:rPr lang="en-US" altLang="zh-CN" i="1">
                              <a:latin typeface="Cambria Math"/>
                            </a:rPr>
                            <m:t>𝒌</m:t>
                          </m:r>
                          <m:r>
                            <a:rPr lang="en-US" altLang="zh-CN" i="1">
                              <a:latin typeface="Cambria Math"/>
                            </a:rPr>
                            <m:t>−</m:t>
                          </m:r>
                          <m:r>
                            <a:rPr lang="en-US" altLang="zh-CN" i="1">
                              <a:latin typeface="Cambria Math"/>
                            </a:rPr>
                            <m:t>𝟏</m:t>
                          </m:r>
                        </m:sup>
                        <m:e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latin typeface="Cambria Math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altLang="zh-CN" i="1">
                                  <a:latin typeface="Cambria Math"/>
                                </a:rPr>
                                <m:t>𝒊</m:t>
                              </m:r>
                            </m:sup>
                          </m:sSup>
                          <m:r>
                            <a:rPr lang="en-US" altLang="zh-CN" b="1" i="1">
                              <a:latin typeface="Cambria Math"/>
                            </a:rPr>
                            <m:t>𝒇</m:t>
                          </m:r>
                          <m:r>
                            <a:rPr lang="en-US" altLang="zh-CN" b="1" i="1">
                              <a:latin typeface="Cambria Math"/>
                            </a:rPr>
                            <m:t>(</m:t>
                          </m:r>
                          <m:f>
                            <m:f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i="1">
                                  <a:latin typeface="Cambria Math"/>
                                </a:rPr>
                                <m:t>𝒏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>
                                      <a:latin typeface="Cambria Math"/>
                                    </a:rPr>
                                    <m:t>𝒃</m:t>
                                  </m:r>
                                </m:e>
                                <m:sup>
                                  <m:r>
                                    <a:rPr lang="en-US" altLang="zh-CN" i="1">
                                      <a:latin typeface="Cambria Math"/>
                                    </a:rPr>
                                    <m:t>𝒊</m:t>
                                  </m:r>
                                </m:sup>
                              </m:sSup>
                            </m:den>
                          </m:f>
                          <m:r>
                            <a:rPr lang="en-US" altLang="zh-CN" b="1" i="1">
                              <a:latin typeface="Cambria Math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6236" y="683211"/>
                <a:ext cx="2158668" cy="88222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4319972" y="1556792"/>
                <a:ext cx="4815293" cy="4138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2000" i="1">
                              <a:latin typeface="Cambria Math" panose="02040503050406030204" pitchFamily="18" charset="0"/>
                              <a:ea typeface="黑体" pitchFamily="2" charset="-122"/>
                            </a:rPr>
                          </m:ctrlPr>
                        </m:sSupPr>
                        <m:e>
                          <m:r>
                            <a:rPr lang="en-US" altLang="zh-CN" sz="2000" b="1" i="1">
                              <a:latin typeface="Cambria Math"/>
                              <a:ea typeface="黑体" pitchFamily="2" charset="-122"/>
                            </a:rPr>
                            <m:t>𝒏</m:t>
                          </m:r>
                          <m:r>
                            <a:rPr lang="en-US" altLang="zh-CN" sz="2000" b="1" i="1">
                              <a:latin typeface="Cambria Math"/>
                              <a:ea typeface="黑体" pitchFamily="2" charset="-122"/>
                            </a:rPr>
                            <m:t>=</m:t>
                          </m:r>
                          <m:r>
                            <a:rPr lang="en-US" altLang="zh-CN" sz="2000" b="1" i="1">
                              <a:latin typeface="Cambria Math"/>
                              <a:ea typeface="黑体" pitchFamily="2" charset="-122"/>
                            </a:rPr>
                            <m:t>𝒃</m:t>
                          </m:r>
                        </m:e>
                        <m:sup>
                          <m:r>
                            <a:rPr lang="en-US" altLang="zh-CN" sz="2000" b="1" i="1">
                              <a:latin typeface="Cambria Math"/>
                              <a:ea typeface="黑体" pitchFamily="2" charset="-122"/>
                            </a:rPr>
                            <m:t>𝒌</m:t>
                          </m:r>
                        </m:sup>
                      </m:sSup>
                      <m:r>
                        <a:rPr lang="en-US" altLang="zh-CN" sz="2000" b="1" i="1">
                          <a:latin typeface="Cambria Math"/>
                          <a:ea typeface="黑体" pitchFamily="2" charset="-122"/>
                        </a:rPr>
                        <m:t>, </m:t>
                      </m:r>
                      <m:r>
                        <a:rPr lang="en-US" altLang="zh-CN" sz="2000" b="1" i="1">
                          <a:latin typeface="Cambria Math"/>
                          <a:ea typeface="黑体" pitchFamily="2" charset="-122"/>
                        </a:rPr>
                        <m:t>𝒌</m:t>
                      </m:r>
                      <m:r>
                        <a:rPr lang="en-US" altLang="zh-CN" sz="2000" b="1" i="1">
                          <a:latin typeface="Cambria Math"/>
                          <a:ea typeface="黑体" pitchFamily="2" charset="-122"/>
                        </a:rPr>
                        <m:t>=</m:t>
                      </m:r>
                      <m:func>
                        <m:funcPr>
                          <m:ctrlPr>
                            <a:rPr lang="en-US" altLang="zh-CN" sz="2000" b="1" i="1">
                              <a:latin typeface="Cambria Math" panose="02040503050406030204" pitchFamily="18" charset="0"/>
                              <a:ea typeface="黑体" pitchFamily="2" charset="-122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altLang="zh-CN" sz="2000" b="1" i="1">
                                  <a:latin typeface="Cambria Math" panose="02040503050406030204" pitchFamily="18" charset="0"/>
                                  <a:ea typeface="黑体" pitchFamily="2" charset="-122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000">
                                  <a:latin typeface="Cambria Math"/>
                                  <a:ea typeface="黑体" pitchFamily="2" charset="-122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altLang="zh-CN" sz="2000" b="1" i="1">
                                  <a:latin typeface="Cambria Math"/>
                                  <a:ea typeface="黑体" pitchFamily="2" charset="-122"/>
                                </a:rPr>
                                <m:t>𝒃</m:t>
                              </m:r>
                            </m:sub>
                          </m:sSub>
                        </m:fName>
                        <m:e>
                          <m:r>
                            <a:rPr lang="en-US" altLang="zh-CN" sz="2000" b="1" i="1">
                              <a:latin typeface="Cambria Math"/>
                              <a:ea typeface="黑体" pitchFamily="2" charset="-122"/>
                            </a:rPr>
                            <m:t>𝒏</m:t>
                          </m:r>
                        </m:e>
                      </m:func>
                      <m:r>
                        <a:rPr lang="en-US" altLang="zh-CN" sz="2000" b="1" i="1">
                          <a:latin typeface="Cambria Math"/>
                          <a:ea typeface="黑体" pitchFamily="2" charset="-122"/>
                        </a:rPr>
                        <m:t>, </m:t>
                      </m:r>
                      <m:sSup>
                        <m:sSupPr>
                          <m:ctrlPr>
                            <a:rPr lang="en-US" altLang="zh-CN" sz="2000" b="1" i="1">
                              <a:latin typeface="Cambria Math" panose="02040503050406030204" pitchFamily="18" charset="0"/>
                              <a:ea typeface="黑体" pitchFamily="2" charset="-122"/>
                            </a:rPr>
                          </m:ctrlPr>
                        </m:sSupPr>
                        <m:e>
                          <m:r>
                            <a:rPr lang="en-US" altLang="zh-CN" sz="2000" b="1" i="1">
                              <a:latin typeface="Cambria Math"/>
                              <a:ea typeface="黑体" pitchFamily="2" charset="-122"/>
                            </a:rPr>
                            <m:t>𝒂</m:t>
                          </m:r>
                        </m:e>
                        <m:sup>
                          <m:r>
                            <a:rPr lang="en-US" altLang="zh-CN" sz="2000" b="1" i="1">
                              <a:latin typeface="Cambria Math"/>
                              <a:ea typeface="黑体" pitchFamily="2" charset="-122"/>
                            </a:rPr>
                            <m:t>𝒌</m:t>
                          </m:r>
                        </m:sup>
                      </m:sSup>
                      <m:r>
                        <a:rPr lang="en-US" altLang="zh-CN" sz="2000" b="1" i="1">
                          <a:latin typeface="Cambria Math"/>
                          <a:ea typeface="黑体" pitchFamily="2" charset="-122"/>
                        </a:rPr>
                        <m:t>=</m:t>
                      </m:r>
                      <m:sSup>
                        <m:sSupPr>
                          <m:ctrlPr>
                            <a:rPr lang="en-US" altLang="zh-CN" sz="2000" i="1">
                              <a:latin typeface="Cambria Math" panose="02040503050406030204" pitchFamily="18" charset="0"/>
                              <a:ea typeface="黑体" pitchFamily="2" charset="-122"/>
                            </a:rPr>
                          </m:ctrlPr>
                        </m:sSupPr>
                        <m:e>
                          <m:r>
                            <a:rPr lang="en-US" altLang="zh-CN" sz="2000" i="1">
                              <a:latin typeface="Cambria Math"/>
                              <a:ea typeface="黑体" pitchFamily="2" charset="-122"/>
                            </a:rPr>
                            <m:t>𝒂</m:t>
                          </m:r>
                        </m:e>
                        <m:sup>
                          <m:func>
                            <m:func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ea typeface="黑体" pitchFamily="2" charset="-122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  <a:ea typeface="黑体" pitchFamily="2" charset="-122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2000">
                                      <a:latin typeface="Cambria Math"/>
                                      <a:ea typeface="黑体" pitchFamily="2" charset="-122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altLang="zh-CN" sz="2000" i="1">
                                      <a:latin typeface="Cambria Math"/>
                                      <a:ea typeface="黑体" pitchFamily="2" charset="-122"/>
                                    </a:rPr>
                                    <m:t>𝒃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altLang="zh-CN" sz="2000" i="1">
                                  <a:latin typeface="Cambria Math"/>
                                  <a:ea typeface="黑体" pitchFamily="2" charset="-122"/>
                                </a:rPr>
                                <m:t>𝒏</m:t>
                              </m:r>
                            </m:e>
                          </m:func>
                        </m:sup>
                      </m:sSup>
                      <m:r>
                        <a:rPr lang="en-US" altLang="zh-CN" sz="2000" i="1">
                          <a:latin typeface="Cambria Math"/>
                          <a:ea typeface="黑体" pitchFamily="2" charset="-122"/>
                        </a:rPr>
                        <m:t>=</m:t>
                      </m:r>
                      <m:sSup>
                        <m:sSupPr>
                          <m:ctrlPr>
                            <a:rPr lang="en-US" altLang="zh-CN" sz="2000" i="1">
                              <a:latin typeface="Cambria Math" panose="02040503050406030204" pitchFamily="18" charset="0"/>
                              <a:ea typeface="黑体" pitchFamily="2" charset="-122"/>
                            </a:rPr>
                          </m:ctrlPr>
                        </m:sSupPr>
                        <m:e>
                          <m:r>
                            <a:rPr lang="en-US" altLang="zh-CN" sz="2000" b="1" i="1">
                              <a:latin typeface="Cambria Math"/>
                              <a:ea typeface="黑体" pitchFamily="2" charset="-122"/>
                            </a:rPr>
                            <m:t>𝒏</m:t>
                          </m:r>
                        </m:e>
                        <m:sup>
                          <m:func>
                            <m:func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ea typeface="黑体" pitchFamily="2" charset="-122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  <a:ea typeface="黑体" pitchFamily="2" charset="-122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2000">
                                      <a:latin typeface="Cambria Math"/>
                                      <a:ea typeface="黑体" pitchFamily="2" charset="-122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altLang="zh-CN" sz="2000" i="1">
                                      <a:latin typeface="Cambria Math"/>
                                      <a:ea typeface="黑体" pitchFamily="2" charset="-122"/>
                                    </a:rPr>
                                    <m:t>𝒃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altLang="zh-CN" sz="2000" b="1" i="1">
                                  <a:latin typeface="Cambria Math"/>
                                  <a:ea typeface="黑体" pitchFamily="2" charset="-122"/>
                                </a:rPr>
                                <m:t>𝒂</m:t>
                              </m:r>
                            </m:e>
                          </m:func>
                        </m:sup>
                      </m:sSup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9972" y="1556792"/>
                <a:ext cx="4815293" cy="413896"/>
              </a:xfrm>
              <a:prstGeom prst="rect">
                <a:avLst/>
              </a:prstGeom>
              <a:blipFill rotWithShape="1">
                <a:blip r:embed="rId4"/>
                <a:stretch>
                  <a:fillRect b="-1617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25189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一些记号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2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d>
                      <m:dPr>
                        <m:begChr m:val="⌊"/>
                        <m:endChr m:val="⌋"/>
                        <m:ctrlPr>
                          <a:rPr lang="zh-CN" altLang="en-US" i="1" dirty="0" smtClean="0">
                            <a:latin typeface="Cambria Math" panose="02040503050406030204" pitchFamily="18" charset="0"/>
                            <a:ea typeface="黑体" pitchFamily="2" charset="-122"/>
                            <a:cs typeface="Lucida Sans Unicode" pitchFamily="34" charset="0"/>
                          </a:rPr>
                        </m:ctrlPr>
                      </m:dPr>
                      <m:e>
                        <m:r>
                          <a:rPr lang="en-US" altLang="zh-CN" i="1" dirty="0">
                            <a:latin typeface="Cambria Math"/>
                            <a:ea typeface="黑体" pitchFamily="2" charset="-122"/>
                            <a:cs typeface="Lucida Sans Unicode" pitchFamily="34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zh-CN" altLang="en-US" dirty="0" smtClean="0">
                    <a:latin typeface="Arial" charset="0"/>
                    <a:ea typeface="黑体" pitchFamily="2" charset="-122"/>
                    <a:cs typeface="Lucida Sans Unicode" pitchFamily="34" charset="0"/>
                  </a:rPr>
                  <a:t>表示小于等于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/>
                        <a:ea typeface="黑体" pitchFamily="2" charset="-122"/>
                        <a:cs typeface="Lucida Sans Unicode" pitchFamily="34" charset="0"/>
                      </a:rPr>
                      <m:t>𝒙</m:t>
                    </m:r>
                  </m:oMath>
                </a14:m>
                <a:r>
                  <a:rPr lang="zh-CN" altLang="en-US" dirty="0" smtClean="0">
                    <a:latin typeface="Arial" charset="0"/>
                    <a:ea typeface="黑体" pitchFamily="2" charset="-122"/>
                    <a:cs typeface="Lucida Sans Unicode" pitchFamily="34" charset="0"/>
                  </a:rPr>
                  <a:t>的最大整数</a:t>
                </a:r>
                <a:endParaRPr lang="en-US" altLang="zh-CN" dirty="0" smtClean="0">
                  <a:latin typeface="Arial" charset="0"/>
                  <a:ea typeface="黑体" pitchFamily="2" charset="-122"/>
                  <a:cs typeface="Lucida Sans Unicode" pitchFamily="34" charset="0"/>
                </a:endParaRPr>
              </a:p>
              <a:p>
                <a14:m>
                  <m:oMath xmlns:m="http://schemas.openxmlformats.org/officeDocument/2006/math">
                    <m:d>
                      <m:dPr>
                        <m:begChr m:val="⌈"/>
                        <m:endChr m:val="⌉"/>
                        <m:ctrlPr>
                          <a:rPr lang="zh-CN" altLang="en-US" i="1" smtClean="0">
                            <a:latin typeface="Cambria Math" panose="02040503050406030204" pitchFamily="18" charset="0"/>
                            <a:ea typeface="黑体" pitchFamily="2" charset="-122"/>
                            <a:cs typeface="Lucida Sans Unicode" pitchFamily="34" charset="0"/>
                          </a:rPr>
                        </m:ctrlPr>
                      </m:dPr>
                      <m:e>
                        <m:r>
                          <a:rPr lang="en-US" altLang="zh-CN" b="1" i="1" smtClean="0">
                            <a:latin typeface="Cambria Math"/>
                            <a:ea typeface="黑体" pitchFamily="2" charset="-122"/>
                            <a:cs typeface="Lucida Sans Unicode" pitchFamily="34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zh-CN" altLang="en-US" dirty="0" smtClean="0">
                    <a:latin typeface="Arial" charset="0"/>
                    <a:ea typeface="黑体" pitchFamily="2" charset="-122"/>
                    <a:cs typeface="Lucida Sans Unicode" pitchFamily="34" charset="0"/>
                  </a:rPr>
                  <a:t>表示大于等于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/>
                        <a:ea typeface="黑体" pitchFamily="2" charset="-122"/>
                        <a:cs typeface="Lucida Sans Unicode" pitchFamily="34" charset="0"/>
                      </a:rPr>
                      <m:t>𝒙</m:t>
                    </m:r>
                  </m:oMath>
                </a14:m>
                <a:r>
                  <a:rPr lang="zh-CN" altLang="en-US" smtClean="0">
                    <a:latin typeface="Arial" charset="0"/>
                    <a:ea typeface="黑体" pitchFamily="2" charset="-122"/>
                    <a:cs typeface="Lucida Sans Unicode" pitchFamily="34" charset="0"/>
                  </a:rPr>
                  <a:t>的最小整数</a:t>
                </a:r>
                <a:endParaRPr lang="en-US" altLang="zh-CN" dirty="0" smtClean="0">
                  <a:latin typeface="Arial" charset="0"/>
                  <a:ea typeface="黑体" pitchFamily="2" charset="-122"/>
                  <a:cs typeface="Lucida Sans Unicode" pitchFamily="34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/>
                        <a:ea typeface="黑体" pitchFamily="2" charset="-122"/>
                        <a:cs typeface="Lucida Sans Unicode" pitchFamily="34" charset="0"/>
                      </a:rPr>
                      <m:t>𝒙</m:t>
                    </m:r>
                    <m:r>
                      <a:rPr lang="en-US" altLang="zh-CN" b="1" i="1" smtClean="0">
                        <a:latin typeface="Cambria Math"/>
                        <a:ea typeface="黑体" pitchFamily="2" charset="-122"/>
                        <a:cs typeface="Lucida Sans Unicode" pitchFamily="34" charset="0"/>
                      </a:rPr>
                      <m:t>−</m:t>
                    </m:r>
                    <m:r>
                      <a:rPr lang="en-US" altLang="zh-CN" b="1" i="1" dirty="0" smtClean="0">
                        <a:latin typeface="Cambria Math"/>
                        <a:ea typeface="黑体" pitchFamily="2" charset="-122"/>
                        <a:cs typeface="Lucida Sans Unicode" pitchFamily="34" charset="0"/>
                      </a:rPr>
                      <m:t>𝟏</m:t>
                    </m:r>
                    <m:r>
                      <a:rPr lang="en-US" altLang="zh-CN" b="1" i="1" dirty="0" smtClean="0">
                        <a:latin typeface="Cambria Math"/>
                        <a:ea typeface="黑体" pitchFamily="2" charset="-122"/>
                        <a:cs typeface="Lucida Sans Unicode" pitchFamily="34" charset="0"/>
                      </a:rPr>
                      <m:t>&lt;</m:t>
                    </m:r>
                    <m:d>
                      <m:dPr>
                        <m:begChr m:val="⌊"/>
                        <m:endChr m:val="⌋"/>
                        <m:ctrlPr>
                          <a:rPr lang="en-US" altLang="zh-CN" b="1" i="1" dirty="0" smtClean="0">
                            <a:latin typeface="Cambria Math" panose="02040503050406030204" pitchFamily="18" charset="0"/>
                            <a:ea typeface="黑体" pitchFamily="2" charset="-122"/>
                            <a:cs typeface="Lucida Sans Unicode" pitchFamily="34" charset="0"/>
                          </a:rPr>
                        </m:ctrlPr>
                      </m:dPr>
                      <m:e>
                        <m:r>
                          <a:rPr lang="en-US" altLang="zh-CN" b="1" i="1" dirty="0" smtClean="0">
                            <a:latin typeface="Cambria Math"/>
                            <a:ea typeface="黑体" pitchFamily="2" charset="-122"/>
                            <a:cs typeface="Lucida Sans Unicode" pitchFamily="34" charset="0"/>
                          </a:rPr>
                          <m:t>𝒙</m:t>
                        </m:r>
                      </m:e>
                    </m:d>
                    <m:r>
                      <a:rPr lang="en-US" altLang="zh-CN" b="1" i="1" dirty="0" smtClean="0">
                        <a:latin typeface="Cambria Math"/>
                        <a:ea typeface="Cambria Math"/>
                        <a:cs typeface="Lucida Sans Unicode" pitchFamily="34" charset="0"/>
                      </a:rPr>
                      <m:t>≤</m:t>
                    </m:r>
                    <m:r>
                      <a:rPr lang="en-US" altLang="zh-CN" b="1" i="1" dirty="0" smtClean="0">
                        <a:latin typeface="Cambria Math"/>
                        <a:ea typeface="Cambria Math"/>
                        <a:cs typeface="Lucida Sans Unicode" pitchFamily="34" charset="0"/>
                      </a:rPr>
                      <m:t>𝒙</m:t>
                    </m:r>
                    <m:r>
                      <a:rPr lang="en-US" altLang="zh-CN" b="1" i="1" dirty="0" smtClean="0">
                        <a:latin typeface="Cambria Math"/>
                        <a:ea typeface="Cambria Math"/>
                        <a:cs typeface="Lucida Sans Unicode" pitchFamily="34" charset="0"/>
                      </a:rPr>
                      <m:t>≤</m:t>
                    </m:r>
                    <m:d>
                      <m:dPr>
                        <m:begChr m:val="⌈"/>
                        <m:endChr m:val="⌉"/>
                        <m:ctrlPr>
                          <a:rPr lang="en-US" altLang="zh-CN" b="1" i="1" dirty="0" smtClean="0">
                            <a:latin typeface="Cambria Math" panose="02040503050406030204" pitchFamily="18" charset="0"/>
                            <a:ea typeface="Cambria Math"/>
                            <a:cs typeface="Lucida Sans Unicode" pitchFamily="34" charset="0"/>
                          </a:rPr>
                        </m:ctrlPr>
                      </m:dPr>
                      <m:e>
                        <m:r>
                          <a:rPr lang="en-US" altLang="zh-CN" b="1" i="1" dirty="0" smtClean="0">
                            <a:latin typeface="Cambria Math"/>
                            <a:ea typeface="Cambria Math"/>
                            <a:cs typeface="Lucida Sans Unicode" pitchFamily="34" charset="0"/>
                          </a:rPr>
                          <m:t>𝒙</m:t>
                        </m:r>
                      </m:e>
                    </m:d>
                    <m:r>
                      <a:rPr lang="en-US" altLang="zh-CN" b="1" i="1" dirty="0" smtClean="0">
                        <a:latin typeface="Cambria Math"/>
                        <a:ea typeface="Cambria Math"/>
                        <a:cs typeface="Lucida Sans Unicode" pitchFamily="34" charset="0"/>
                      </a:rPr>
                      <m:t>&lt;</m:t>
                    </m:r>
                    <m:r>
                      <a:rPr lang="en-US" altLang="zh-CN" b="1" i="1" dirty="0" smtClean="0">
                        <a:latin typeface="Cambria Math"/>
                        <a:ea typeface="Cambria Math"/>
                        <a:cs typeface="Lucida Sans Unicode" pitchFamily="34" charset="0"/>
                      </a:rPr>
                      <m:t>𝒙</m:t>
                    </m:r>
                    <m:r>
                      <a:rPr lang="en-US" altLang="zh-CN" b="1" i="1" dirty="0" smtClean="0">
                        <a:latin typeface="Cambria Math"/>
                        <a:ea typeface="Cambria Math"/>
                        <a:cs typeface="Lucida Sans Unicode" pitchFamily="34" charset="0"/>
                      </a:rPr>
                      <m:t>+</m:t>
                    </m:r>
                    <m:r>
                      <a:rPr lang="en-US" altLang="zh-CN" b="1" i="1" dirty="0" smtClean="0">
                        <a:latin typeface="Cambria Math"/>
                        <a:ea typeface="Cambria Math"/>
                        <a:cs typeface="Lucida Sans Unicode" pitchFamily="34" charset="0"/>
                      </a:rPr>
                      <m:t>𝟏</m:t>
                    </m:r>
                  </m:oMath>
                </a14:m>
                <a:endParaRPr lang="en-US" altLang="zh-CN" dirty="0" smtClean="0">
                  <a:latin typeface="Arial" charset="0"/>
                  <a:ea typeface="黑体" pitchFamily="2" charset="-122"/>
                  <a:cs typeface="Lucida Sans Unicode" pitchFamily="34" charset="0"/>
                </a:endParaRP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altLang="zh-CN" i="1">
                            <a:latin typeface="Cambria Math" panose="02040503050406030204" pitchFamily="18" charset="0"/>
                            <a:ea typeface="黑体" pitchFamily="2" charset="-122"/>
                            <a:cs typeface="Lucida Sans Unicode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>
                            <a:latin typeface="Cambria Math"/>
                            <a:ea typeface="黑体" pitchFamily="2" charset="-122"/>
                            <a:cs typeface="Lucida Sans Unicode" pitchFamily="34" charset="0"/>
                          </a:rPr>
                          <m:t>l</m:t>
                        </m:r>
                        <m:r>
                          <m:rPr>
                            <m:sty m:val="p"/>
                          </m:rPr>
                          <a:rPr lang="en-US" altLang="zh-CN" b="0">
                            <a:latin typeface="Cambria Math"/>
                            <a:ea typeface="黑体" pitchFamily="2" charset="-122"/>
                            <a:cs typeface="Lucida Sans Unicode" pitchFamily="34" charset="0"/>
                          </a:rPr>
                          <m:t>o</m:t>
                        </m:r>
                        <m:r>
                          <m:rPr>
                            <m:sty m:val="p"/>
                          </m:rPr>
                          <a:rPr lang="en-US" altLang="zh-CN">
                            <a:latin typeface="Cambria Math"/>
                            <a:ea typeface="黑体" pitchFamily="2" charset="-122"/>
                            <a:cs typeface="Lucida Sans Unicode" pitchFamily="34" charset="0"/>
                          </a:rPr>
                          <m:t>g</m:t>
                        </m:r>
                      </m:fName>
                      <m:e>
                        <m:r>
                          <a:rPr lang="en-US" altLang="zh-CN" i="1">
                            <a:latin typeface="Cambria Math"/>
                            <a:ea typeface="黑体" pitchFamily="2" charset="-122"/>
                            <a:cs typeface="Lucida Sans Unicode" pitchFamily="34" charset="0"/>
                          </a:rPr>
                          <m:t>𝒏</m:t>
                        </m:r>
                      </m:e>
                    </m:func>
                    <m:r>
                      <a:rPr lang="en-US" altLang="zh-CN" i="1">
                        <a:latin typeface="Cambria Math"/>
                        <a:ea typeface="黑体" pitchFamily="2" charset="-122"/>
                        <a:cs typeface="Lucida Sans Unicode" pitchFamily="34" charset="0"/>
                      </a:rPr>
                      <m:t>=</m:t>
                    </m:r>
                    <m:func>
                      <m:funcPr>
                        <m:ctrlPr>
                          <a:rPr lang="en-US" altLang="zh-CN" i="1">
                            <a:latin typeface="Cambria Math" panose="02040503050406030204" pitchFamily="18" charset="0"/>
                            <a:ea typeface="黑体" pitchFamily="2" charset="-122"/>
                            <a:cs typeface="Lucida Sans Unicode" pitchFamily="34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黑体" pitchFamily="2" charset="-122"/>
                                <a:cs typeface="Lucida Sans Unicode" pitchFamily="34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b="0">
                                <a:latin typeface="Cambria Math"/>
                                <a:ea typeface="黑体" pitchFamily="2" charset="-122"/>
                                <a:cs typeface="Lucida Sans Unicode" pitchFamily="34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/>
                                <a:ea typeface="黑体" pitchFamily="2" charset="-122"/>
                                <a:cs typeface="Lucida Sans Unicode" pitchFamily="34" charset="0"/>
                              </a:rPr>
                              <m:t>𝟐</m:t>
                            </m:r>
                          </m:sub>
                        </m:sSub>
                      </m:fName>
                      <m:e>
                        <m:r>
                          <a:rPr lang="en-US" altLang="zh-CN" i="1">
                            <a:latin typeface="Cambria Math"/>
                            <a:ea typeface="黑体" pitchFamily="2" charset="-122"/>
                            <a:cs typeface="Lucida Sans Unicode" pitchFamily="34" charset="0"/>
                          </a:rPr>
                          <m:t>𝒏</m:t>
                        </m:r>
                      </m:e>
                    </m:func>
                    <m:r>
                      <a:rPr lang="en-US" altLang="zh-CN" i="1">
                        <a:latin typeface="Cambria Math"/>
                        <a:ea typeface="黑体" pitchFamily="2" charset="-122"/>
                        <a:cs typeface="Lucida Sans Unicode" pitchFamily="34" charset="0"/>
                      </a:rPr>
                      <m:t> </m:t>
                    </m:r>
                  </m:oMath>
                </a14:m>
                <a:r>
                  <a:rPr lang="zh-CN" altLang="en-US" dirty="0" smtClean="0">
                    <a:ea typeface="黑体" pitchFamily="2" charset="-122"/>
                    <a:cs typeface="Lucida Sans Unicode" pitchFamily="34" charset="0"/>
                  </a:rPr>
                  <a:t>，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zh-CN" i="1" smtClean="0">
                            <a:latin typeface="Cambria Math" panose="02040503050406030204" pitchFamily="18" charset="0"/>
                            <a:ea typeface="黑体" pitchFamily="2" charset="-122"/>
                            <a:cs typeface="Lucida Sans Unicode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i="0" smtClean="0">
                            <a:latin typeface="Cambria Math"/>
                            <a:ea typeface="黑体" pitchFamily="2" charset="-122"/>
                            <a:cs typeface="Lucida Sans Unicode" pitchFamily="34" charset="0"/>
                          </a:rPr>
                          <m:t>lg</m:t>
                        </m:r>
                      </m:fName>
                      <m:e>
                        <m:r>
                          <a:rPr lang="en-US" altLang="zh-CN" b="1" i="1" smtClean="0">
                            <a:latin typeface="Cambria Math"/>
                            <a:ea typeface="黑体" pitchFamily="2" charset="-122"/>
                            <a:cs typeface="Lucida Sans Unicode" pitchFamily="34" charset="0"/>
                          </a:rPr>
                          <m:t>𝒏</m:t>
                        </m:r>
                      </m:e>
                    </m:func>
                    <m:r>
                      <a:rPr lang="en-US" altLang="zh-CN" b="1" i="1" smtClean="0">
                        <a:latin typeface="Cambria Math"/>
                        <a:ea typeface="黑体" pitchFamily="2" charset="-122"/>
                        <a:cs typeface="Lucida Sans Unicode" pitchFamily="34" charset="0"/>
                      </a:rPr>
                      <m:t>=</m:t>
                    </m:r>
                    <m:func>
                      <m:funcPr>
                        <m:ctrlPr>
                          <a:rPr lang="en-US" altLang="zh-CN" b="1" i="1" smtClean="0">
                            <a:latin typeface="Cambria Math" panose="02040503050406030204" pitchFamily="18" charset="0"/>
                            <a:ea typeface="黑体" pitchFamily="2" charset="-122"/>
                            <a:cs typeface="Lucida Sans Unicode" pitchFamily="34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altLang="zh-CN" b="1" i="1" smtClean="0">
                                <a:latin typeface="Cambria Math" panose="02040503050406030204" pitchFamily="18" charset="0"/>
                                <a:ea typeface="黑体" pitchFamily="2" charset="-122"/>
                                <a:cs typeface="Lucida Sans Unicode" pitchFamily="34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atin typeface="Cambria Math"/>
                                <a:ea typeface="黑体" pitchFamily="2" charset="-122"/>
                                <a:cs typeface="Lucida Sans Unicode" pitchFamily="34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altLang="zh-CN" b="1" i="1" smtClean="0">
                                <a:latin typeface="Cambria Math"/>
                                <a:ea typeface="黑体" pitchFamily="2" charset="-122"/>
                                <a:cs typeface="Lucida Sans Unicode" pitchFamily="34" charset="0"/>
                              </a:rPr>
                              <m:t>𝟐</m:t>
                            </m:r>
                          </m:sub>
                        </m:sSub>
                      </m:fName>
                      <m:e>
                        <m:r>
                          <a:rPr lang="en-US" altLang="zh-CN" b="1" i="1" smtClean="0">
                            <a:latin typeface="Cambria Math"/>
                            <a:ea typeface="黑体" pitchFamily="2" charset="-122"/>
                            <a:cs typeface="Lucida Sans Unicode" pitchFamily="34" charset="0"/>
                          </a:rPr>
                          <m:t>𝒏</m:t>
                        </m:r>
                      </m:e>
                    </m:func>
                  </m:oMath>
                </a14:m>
                <a:endParaRPr lang="en-US" altLang="zh-CN" dirty="0" smtClean="0">
                  <a:latin typeface="Arial" charset="0"/>
                  <a:ea typeface="黑体" pitchFamily="2" charset="-122"/>
                  <a:cs typeface="Lucida Sans Unicode" pitchFamily="34" charset="0"/>
                </a:endParaRP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altLang="zh-CN" i="1" smtClean="0">
                            <a:latin typeface="Cambria Math" panose="02040503050406030204" pitchFamily="18" charset="0"/>
                            <a:ea typeface="黑体" pitchFamily="2" charset="-122"/>
                            <a:cs typeface="Lucida Sans Unicode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i="0" smtClean="0">
                            <a:latin typeface="Cambria Math"/>
                            <a:ea typeface="黑体" pitchFamily="2" charset="-122"/>
                            <a:cs typeface="Lucida Sans Unicode" pitchFamily="34" charset="0"/>
                          </a:rPr>
                          <m:t>ln</m:t>
                        </m:r>
                      </m:fName>
                      <m:e>
                        <m:r>
                          <a:rPr lang="en-US" altLang="zh-CN" b="1" i="1" smtClean="0">
                            <a:latin typeface="Cambria Math"/>
                            <a:ea typeface="黑体" pitchFamily="2" charset="-122"/>
                            <a:cs typeface="Lucida Sans Unicode" pitchFamily="34" charset="0"/>
                          </a:rPr>
                          <m:t>𝒏</m:t>
                        </m:r>
                      </m:e>
                    </m:func>
                    <m:r>
                      <a:rPr lang="en-US" altLang="zh-CN" i="1">
                        <a:latin typeface="Cambria Math"/>
                        <a:ea typeface="黑体" pitchFamily="2" charset="-122"/>
                        <a:cs typeface="Lucida Sans Unicode" pitchFamily="34" charset="0"/>
                      </a:rPr>
                      <m:t>=</m:t>
                    </m:r>
                    <m:func>
                      <m:funcPr>
                        <m:ctrlPr>
                          <a:rPr lang="en-US" altLang="zh-CN" i="1">
                            <a:latin typeface="Cambria Math" panose="02040503050406030204" pitchFamily="18" charset="0"/>
                            <a:ea typeface="黑体" pitchFamily="2" charset="-122"/>
                            <a:cs typeface="Lucida Sans Unicode" pitchFamily="34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黑体" pitchFamily="2" charset="-122"/>
                                <a:cs typeface="Lucida Sans Unicode" pitchFamily="34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b="0">
                                <a:latin typeface="Cambria Math"/>
                                <a:ea typeface="黑体" pitchFamily="2" charset="-122"/>
                                <a:cs typeface="Lucida Sans Unicode" pitchFamily="34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altLang="zh-CN" b="1" i="1" smtClean="0">
                                <a:latin typeface="Cambria Math"/>
                                <a:ea typeface="黑体" pitchFamily="2" charset="-122"/>
                                <a:cs typeface="Lucida Sans Unicode" pitchFamily="34" charset="0"/>
                              </a:rPr>
                              <m:t>𝒆</m:t>
                            </m:r>
                          </m:sub>
                        </m:sSub>
                      </m:fName>
                      <m:e>
                        <m:r>
                          <a:rPr lang="en-US" altLang="zh-CN" i="1">
                            <a:latin typeface="Cambria Math"/>
                            <a:ea typeface="黑体" pitchFamily="2" charset="-122"/>
                            <a:cs typeface="Lucida Sans Unicode" pitchFamily="34" charset="0"/>
                          </a:rPr>
                          <m:t>𝒏</m:t>
                        </m:r>
                      </m:e>
                    </m:func>
                  </m:oMath>
                </a14:m>
                <a:endParaRPr lang="en-US" altLang="zh-CN" dirty="0" smtClean="0">
                  <a:latin typeface="Arial" charset="0"/>
                  <a:ea typeface="黑体" pitchFamily="2" charset="-122"/>
                  <a:cs typeface="Lucida Sans Unicode" pitchFamily="34" charset="0"/>
                </a:endParaRPr>
              </a:p>
            </p:txBody>
          </p:sp>
        </mc:Choice>
        <mc:Fallback xmlns="">
          <p:sp>
            <p:nvSpPr>
              <p:cNvPr id="512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23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4" name="灯片编号占位符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9FF04355-3996-4497-945A-C3E73C7D1D89}" type="slidenum">
              <a:rPr lang="en-US" altLang="zh-CN" smtClean="0">
                <a:solidFill>
                  <a:srgbClr val="006600"/>
                </a:solidFill>
                <a:latin typeface="Courier New" pitchFamily="49" charset="0"/>
                <a:ea typeface="华文新魏" pitchFamily="2" charset="-122"/>
              </a:rPr>
              <a:pPr eaLnBrk="1" hangingPunct="1"/>
              <a:t>3</a:t>
            </a:fld>
            <a:endParaRPr lang="en-US" altLang="zh-CN" smtClean="0">
              <a:solidFill>
                <a:srgbClr val="006600"/>
              </a:solidFill>
              <a:latin typeface="Courier New" pitchFamily="49" charset="0"/>
              <a:ea typeface="华文新魏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Master</a:t>
            </a:r>
            <a:r>
              <a:rPr lang="zh-CN" altLang="en-US" dirty="0"/>
              <a:t>定理证明</a:t>
            </a:r>
            <a:endParaRPr lang="zh-CN" altLang="en-US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95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zh-CN" altLang="en-US" dirty="0" smtClean="0"/>
                  <a:t>证明思路</a:t>
                </a:r>
                <a:endParaRPr lang="en-US" altLang="zh-CN" dirty="0"/>
              </a:p>
              <a:p>
                <a:pPr lvl="2"/>
                <a:r>
                  <a:rPr lang="zh-CN" altLang="en-US" dirty="0" smtClean="0">
                    <a:latin typeface="Arial" charset="0"/>
                    <a:ea typeface="黑体" pitchFamily="2" charset="-122"/>
                  </a:rPr>
                  <a:t>若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𝒇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/>
                            <a:ea typeface="黑体" pitchFamily="2" charset="-122"/>
                          </a:rPr>
                          <m:t>𝒏</m:t>
                        </m:r>
                      </m:e>
                    </m:d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=</m:t>
                    </m:r>
                    <m:r>
                      <a:rPr lang="zh-CN" altLang="en-US" i="1" smtClean="0">
                        <a:latin typeface="Cambria Math"/>
                        <a:ea typeface="黑体" pitchFamily="2" charset="-122"/>
                      </a:rPr>
                      <m:t>𝚯</m:t>
                    </m:r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(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/>
                            <a:ea typeface="黑体" pitchFamily="2" charset="-122"/>
                          </a:rPr>
                          <m:t>𝒏</m:t>
                        </m:r>
                      </m:e>
                      <m:sup>
                        <m:func>
                          <m:func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ea typeface="黑体" pitchFamily="2" charset="-122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>
                                    <a:latin typeface="Cambria Math"/>
                                    <a:ea typeface="黑体" pitchFamily="2" charset="-122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/>
                                    <a:ea typeface="黑体" pitchFamily="2" charset="-122"/>
                                  </a:rPr>
                                  <m:t>𝒃</m:t>
                                </m:r>
                              </m:sub>
                            </m:sSub>
                          </m:fName>
                          <m:e>
                            <m:r>
                              <a:rPr lang="en-US" altLang="zh-CN" i="1">
                                <a:latin typeface="Cambria Math"/>
                                <a:ea typeface="黑体" pitchFamily="2" charset="-122"/>
                              </a:rPr>
                              <m:t>𝒂</m:t>
                            </m:r>
                          </m:e>
                        </m:func>
                      </m:sup>
                    </m:sSup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)</m:t>
                    </m:r>
                  </m:oMath>
                </a14:m>
                <a:r>
                  <a:rPr lang="zh-CN" altLang="en-US" dirty="0">
                    <a:latin typeface="Arial" charset="0"/>
                    <a:ea typeface="黑体" pitchFamily="2" charset="-122"/>
                  </a:rPr>
                  <a:t>，</a:t>
                </a:r>
                <a14:m>
                  <m:oMath xmlns:m="http://schemas.openxmlformats.org/officeDocument/2006/math">
                    <m:r>
                      <a:rPr lang="zh-CN" altLang="en-US" i="1" dirty="0">
                        <a:latin typeface="Cambria Math"/>
                        <a:ea typeface="黑体" pitchFamily="2" charset="-122"/>
                      </a:rPr>
                      <m:t>𝜺</m:t>
                    </m:r>
                    <m:r>
                      <a:rPr lang="en-US" altLang="zh-CN" i="1" dirty="0">
                        <a:latin typeface="Cambria Math"/>
                        <a:ea typeface="黑体" pitchFamily="2" charset="-122"/>
                      </a:rPr>
                      <m:t>&gt;</m:t>
                    </m:r>
                    <m:r>
                      <a:rPr lang="en-US" altLang="zh-CN" i="1" dirty="0">
                        <a:latin typeface="Cambria Math"/>
                        <a:ea typeface="黑体" pitchFamily="2" charset="-122"/>
                      </a:rPr>
                      <m:t>𝟎</m:t>
                    </m:r>
                  </m:oMath>
                </a14:m>
                <a:r>
                  <a:rPr lang="zh-CN" altLang="en-US" dirty="0">
                    <a:latin typeface="Arial" charset="0"/>
                    <a:ea typeface="黑体" pitchFamily="2" charset="-122"/>
                  </a:rPr>
                  <a:t> 是常数</a:t>
                </a:r>
                <a:r>
                  <a:rPr lang="zh-CN" altLang="en-US" dirty="0" smtClean="0">
                    <a:latin typeface="Arial" charset="0"/>
                    <a:ea typeface="黑体" pitchFamily="2" charset="-122"/>
                  </a:rPr>
                  <a:t>， 则</a:t>
                </a:r>
                <a:r>
                  <a:rPr lang="zh-CN" altLang="en-US" dirty="0">
                    <a:latin typeface="Arial" charset="0"/>
                    <a:ea typeface="黑体" pitchFamily="2" charset="-122"/>
                  </a:rPr>
                  <a:t>有</a:t>
                </a:r>
                <a:endParaRPr lang="en-US" altLang="zh-CN" i="1" dirty="0" smtClean="0">
                  <a:latin typeface="Cambria Math"/>
                  <a:ea typeface="黑体" pitchFamily="2" charset="-122"/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en-US" altLang="zh-CN" i="1">
                        <a:latin typeface="Cambria Math"/>
                      </a:rPr>
                      <m:t>𝒈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/>
                          </a:rPr>
                          <m:t>𝒏</m:t>
                        </m:r>
                      </m:e>
                    </m:d>
                    <m:r>
                      <a:rPr lang="en-US" altLang="zh-CN" i="1">
                        <a:latin typeface="Cambria Math"/>
                      </a:rPr>
                      <m:t>=</m:t>
                    </m:r>
                    <m:r>
                      <a:rPr lang="zh-CN" altLang="en-US" i="1" smtClean="0">
                        <a:latin typeface="Cambria Math"/>
                      </a:rPr>
                      <m:t>𝚯</m:t>
                    </m:r>
                    <m:r>
                      <a:rPr lang="en-US" altLang="zh-CN" i="1">
                        <a:latin typeface="Cambria Math"/>
                      </a:rPr>
                      <m:t>(</m:t>
                    </m:r>
                    <m:nary>
                      <m:naryPr>
                        <m:chr m:val="∑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CN" i="1">
                            <a:latin typeface="Cambria Math"/>
                          </a:rPr>
                          <m:t>𝒊</m:t>
                        </m:r>
                        <m:r>
                          <a:rPr lang="en-US" altLang="zh-CN" i="1">
                            <a:latin typeface="Cambria Math"/>
                          </a:rPr>
                          <m:t>=</m:t>
                        </m:r>
                        <m:r>
                          <a:rPr lang="en-US" altLang="zh-CN" i="1">
                            <a:latin typeface="Cambria Math"/>
                          </a:rPr>
                          <m:t>𝟎</m:t>
                        </m:r>
                      </m:sub>
                      <m:sup>
                        <m:r>
                          <a:rPr lang="en-US" altLang="zh-CN" i="1">
                            <a:latin typeface="Cambria Math"/>
                          </a:rPr>
                          <m:t>𝒌</m:t>
                        </m:r>
                        <m:r>
                          <a:rPr lang="en-US" altLang="zh-CN" i="1">
                            <a:latin typeface="Cambria Math"/>
                          </a:rPr>
                          <m:t>−</m:t>
                        </m:r>
                        <m:r>
                          <a:rPr lang="en-US" altLang="zh-CN" i="1">
                            <a:latin typeface="Cambria Math"/>
                          </a:rPr>
                          <m:t>𝟏</m:t>
                        </m:r>
                      </m:sup>
                      <m:e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latin typeface="Cambria Math"/>
                              </a:rPr>
                              <m:t>𝒂</m:t>
                            </m:r>
                          </m:e>
                          <m:sup>
                            <m:r>
                              <a:rPr lang="en-US" altLang="zh-CN" i="1">
                                <a:latin typeface="Cambria Math"/>
                              </a:rPr>
                              <m:t>𝒊</m:t>
                            </m:r>
                          </m:sup>
                        </m:sSup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CN" i="1">
                                        <a:latin typeface="Cambria Math"/>
                                      </a:rPr>
                                      <m:t>𝒏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altLang="zh-CN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i="1">
                                            <a:latin typeface="Cambria Math"/>
                                          </a:rPr>
                                          <m:t>𝒃</m:t>
                                        </m:r>
                                      </m:e>
                                      <m:sup>
                                        <m:r>
                                          <a:rPr lang="en-US" altLang="zh-CN" i="1">
                                            <a:latin typeface="Cambria Math"/>
                                          </a:rPr>
                                          <m:t>𝒊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</m:d>
                          </m:e>
                          <m:sup>
                            <m:func>
                              <m:func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ea typeface="黑体" pitchFamily="2" charset="-122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en-US" altLang="zh-CN" i="1" smtClean="0">
                                        <a:latin typeface="Cambria Math" panose="02040503050406030204" pitchFamily="18" charset="0"/>
                                        <a:ea typeface="黑体" pitchFamily="2" charset="-122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>
                                        <a:latin typeface="Cambria Math"/>
                                        <a:ea typeface="黑体" pitchFamily="2" charset="-122"/>
                                      </a:rPr>
                                      <m:t>log</m:t>
                                    </m:r>
                                  </m:e>
                                  <m:sub>
                                    <m:r>
                                      <a:rPr lang="en-US" altLang="zh-CN" i="1">
                                        <a:latin typeface="Cambria Math"/>
                                        <a:ea typeface="黑体" pitchFamily="2" charset="-122"/>
                                      </a:rPr>
                                      <m:t>𝒃</m:t>
                                    </m:r>
                                  </m:sub>
                                </m:sSub>
                              </m:fName>
                              <m:e>
                                <m:r>
                                  <a:rPr lang="en-US" altLang="zh-CN" i="1">
                                    <a:latin typeface="Cambria Math"/>
                                    <a:ea typeface="黑体" pitchFamily="2" charset="-122"/>
                                  </a:rPr>
                                  <m:t>𝒂</m:t>
                                </m:r>
                              </m:e>
                            </m:func>
                          </m:sup>
                        </m:sSup>
                      </m:e>
                    </m:nary>
                    <m:r>
                      <a:rPr lang="en-US" altLang="zh-CN" i="1">
                        <a:latin typeface="Cambria Math"/>
                      </a:rPr>
                      <m:t>)</m:t>
                    </m:r>
                  </m:oMath>
                </a14:m>
                <a:endParaRPr lang="en-US" altLang="zh-CN" dirty="0">
                  <a:latin typeface="Arial" charset="0"/>
                  <a:ea typeface="黑体" pitchFamily="2" charset="-122"/>
                </a:endParaRPr>
              </a:p>
              <a:p>
                <a:pPr lvl="2"/>
                <a:r>
                  <a:rPr lang="en-US" altLang="zh-CN" dirty="0"/>
                  <a:t>        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/>
                      </a:rPr>
                      <m:t>=</m:t>
                    </m:r>
                    <m:r>
                      <a:rPr lang="zh-CN" altLang="en-US" i="1" smtClean="0">
                        <a:latin typeface="Cambria Math"/>
                      </a:rPr>
                      <m:t>𝚯</m:t>
                    </m:r>
                    <m:r>
                      <a:rPr lang="en-US" altLang="zh-CN" i="1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/>
                          </a:rPr>
                          <m:t>𝒏</m:t>
                        </m:r>
                      </m:e>
                      <m:sup>
                        <m:func>
                          <m:func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ea typeface="黑体" pitchFamily="2" charset="-122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>
                                    <a:latin typeface="Cambria Math"/>
                                    <a:ea typeface="黑体" pitchFamily="2" charset="-122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/>
                                    <a:ea typeface="黑体" pitchFamily="2" charset="-122"/>
                                  </a:rPr>
                                  <m:t>𝒃</m:t>
                                </m:r>
                              </m:sub>
                            </m:sSub>
                          </m:fName>
                          <m:e>
                            <m:r>
                              <a:rPr lang="en-US" altLang="zh-CN" i="1">
                                <a:latin typeface="Cambria Math"/>
                                <a:ea typeface="黑体" pitchFamily="2" charset="-122"/>
                              </a:rPr>
                              <m:t>𝒂</m:t>
                            </m:r>
                          </m:e>
                        </m:func>
                      </m:sup>
                    </m:sSup>
                    <m:nary>
                      <m:naryPr>
                        <m:chr m:val="∑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CN" i="1">
                            <a:latin typeface="Cambria Math"/>
                          </a:rPr>
                          <m:t>𝒊</m:t>
                        </m:r>
                        <m:r>
                          <a:rPr lang="en-US" altLang="zh-CN" i="1">
                            <a:latin typeface="Cambria Math"/>
                          </a:rPr>
                          <m:t>=</m:t>
                        </m:r>
                        <m:r>
                          <a:rPr lang="en-US" altLang="zh-CN" i="1">
                            <a:latin typeface="Cambria Math"/>
                          </a:rPr>
                          <m:t>𝟎</m:t>
                        </m:r>
                      </m:sub>
                      <m:sup>
                        <m:r>
                          <a:rPr lang="en-US" altLang="zh-CN" i="1">
                            <a:latin typeface="Cambria Math"/>
                          </a:rPr>
                          <m:t>𝒌</m:t>
                        </m:r>
                        <m:r>
                          <a:rPr lang="en-US" altLang="zh-CN" i="1">
                            <a:latin typeface="Cambria Math"/>
                          </a:rPr>
                          <m:t>−</m:t>
                        </m:r>
                        <m:r>
                          <a:rPr lang="en-US" altLang="zh-CN" i="1">
                            <a:latin typeface="Cambria Math"/>
                          </a:rPr>
                          <m:t>𝟏</m:t>
                        </m:r>
                      </m:sup>
                      <m:e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CN" i="1">
                                        <a:latin typeface="Cambria Math"/>
                                      </a:rPr>
                                      <m:t>𝒂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altLang="zh-CN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i="1">
                                            <a:latin typeface="Cambria Math"/>
                                          </a:rPr>
                                          <m:t>𝒃</m:t>
                                        </m:r>
                                      </m:e>
                                      <m:sup>
                                        <m:func>
                                          <m:funcPr>
                                            <m:ctrlPr>
                                              <a:rPr lang="en-US" altLang="zh-CN" i="1">
                                                <a:latin typeface="Cambria Math" panose="02040503050406030204" pitchFamily="18" charset="0"/>
                                                <a:ea typeface="黑体" pitchFamily="2" charset="-122"/>
                                              </a:rPr>
                                            </m:ctrlPr>
                                          </m:funcPr>
                                          <m:fName>
                                            <m:sSub>
                                              <m:sSubPr>
                                                <m:ctrlPr>
                                                  <a:rPr lang="en-US" altLang="zh-CN" i="1">
                                                    <a:latin typeface="Cambria Math" panose="02040503050406030204" pitchFamily="18" charset="0"/>
                                                    <a:ea typeface="黑体" pitchFamily="2" charset="-122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m:rPr>
                                                    <m:sty m:val="p"/>
                                                  </m:rPr>
                                                  <a:rPr lang="en-US" altLang="zh-CN">
                                                    <a:latin typeface="Cambria Math"/>
                                                    <a:ea typeface="黑体" pitchFamily="2" charset="-122"/>
                                                  </a:rPr>
                                                  <m:t>log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altLang="zh-CN" i="1">
                                                    <a:latin typeface="Cambria Math"/>
                                                    <a:ea typeface="黑体" pitchFamily="2" charset="-122"/>
                                                  </a:rPr>
                                                  <m:t>𝒃</m:t>
                                                </m:r>
                                              </m:sub>
                                            </m:sSub>
                                          </m:fName>
                                          <m:e>
                                            <m:r>
                                              <a:rPr lang="en-US" altLang="zh-CN" i="1">
                                                <a:latin typeface="Cambria Math"/>
                                                <a:ea typeface="黑体" pitchFamily="2" charset="-122"/>
                                              </a:rPr>
                                              <m:t>𝒂</m:t>
                                            </m:r>
                                          </m:e>
                                        </m:func>
                                      </m:sup>
                                    </m:sSup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altLang="zh-CN" i="1">
                                <a:latin typeface="Cambria Math"/>
                              </a:rPr>
                              <m:t>𝒊</m:t>
                            </m:r>
                          </m:sup>
                        </m:sSup>
                      </m:e>
                    </m:nary>
                    <m:r>
                      <a:rPr lang="en-US" altLang="zh-CN" i="1">
                        <a:latin typeface="Cambria Math"/>
                      </a:rPr>
                      <m:t>)</m:t>
                    </m:r>
                  </m:oMath>
                </a14:m>
                <a:endParaRPr lang="en-US" altLang="zh-CN" dirty="0">
                  <a:latin typeface="Arial" charset="0"/>
                  <a:ea typeface="黑体" pitchFamily="2" charset="-122"/>
                </a:endParaRPr>
              </a:p>
              <a:p>
                <a:pPr lvl="2"/>
                <a:r>
                  <a:rPr lang="en-US" altLang="zh-CN" dirty="0"/>
                  <a:t>        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/>
                      </a:rPr>
                      <m:t>=</m:t>
                    </m:r>
                    <m:r>
                      <a:rPr lang="zh-CN" altLang="en-US" i="1" smtClean="0">
                        <a:latin typeface="Cambria Math"/>
                      </a:rPr>
                      <m:t>𝚯</m:t>
                    </m:r>
                    <m:r>
                      <a:rPr lang="en-US" altLang="zh-CN" i="1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/>
                          </a:rPr>
                          <m:t>𝒏</m:t>
                        </m:r>
                      </m:e>
                      <m:sup>
                        <m:func>
                          <m:func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ea typeface="黑体" pitchFamily="2" charset="-122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>
                                    <a:latin typeface="Cambria Math"/>
                                    <a:ea typeface="黑体" pitchFamily="2" charset="-122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/>
                                    <a:ea typeface="黑体" pitchFamily="2" charset="-122"/>
                                  </a:rPr>
                                  <m:t>𝒃</m:t>
                                </m:r>
                              </m:sub>
                            </m:sSub>
                          </m:fName>
                          <m:e>
                            <m:r>
                              <a:rPr lang="en-US" altLang="zh-CN" i="1">
                                <a:latin typeface="Cambria Math"/>
                                <a:ea typeface="黑体" pitchFamily="2" charset="-122"/>
                              </a:rPr>
                              <m:t>𝒂</m:t>
                            </m:r>
                          </m:e>
                        </m:func>
                      </m:sup>
                    </m:sSup>
                    <m:nary>
                      <m:naryPr>
                        <m:chr m:val="∑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CN" i="1">
                            <a:latin typeface="Cambria Math"/>
                          </a:rPr>
                          <m:t>𝒊</m:t>
                        </m:r>
                        <m:r>
                          <a:rPr lang="en-US" altLang="zh-CN" i="1">
                            <a:latin typeface="Cambria Math"/>
                          </a:rPr>
                          <m:t>=</m:t>
                        </m:r>
                        <m:r>
                          <a:rPr lang="en-US" altLang="zh-CN" i="1">
                            <a:latin typeface="Cambria Math"/>
                          </a:rPr>
                          <m:t>𝟎</m:t>
                        </m:r>
                      </m:sub>
                      <m:sup>
                        <m:r>
                          <a:rPr lang="en-US" altLang="zh-CN" i="1">
                            <a:latin typeface="Cambria Math"/>
                          </a:rPr>
                          <m:t>𝒌</m:t>
                        </m:r>
                        <m:r>
                          <a:rPr lang="en-US" altLang="zh-CN" i="1">
                            <a:latin typeface="Cambria Math"/>
                          </a:rPr>
                          <m:t>−</m:t>
                        </m:r>
                        <m:r>
                          <a:rPr lang="en-US" altLang="zh-CN" i="1">
                            <a:latin typeface="Cambria Math"/>
                          </a:rPr>
                          <m:t>𝟏</m:t>
                        </m:r>
                      </m:sup>
                      <m:e>
                        <m:r>
                          <a:rPr lang="en-US" altLang="zh-CN" b="1" i="1" smtClean="0">
                            <a:latin typeface="Cambria Math"/>
                          </a:rPr>
                          <m:t>𝟏</m:t>
                        </m:r>
                      </m:e>
                    </m:nary>
                    <m:r>
                      <a:rPr lang="en-US" altLang="zh-CN" i="1">
                        <a:latin typeface="Cambria Math"/>
                      </a:rPr>
                      <m:t>)</m:t>
                    </m:r>
                  </m:oMath>
                </a14:m>
                <a:endParaRPr lang="en-US" altLang="zh-CN" dirty="0">
                  <a:latin typeface="Arial" charset="0"/>
                  <a:ea typeface="黑体" pitchFamily="2" charset="-122"/>
                </a:endParaRPr>
              </a:p>
              <a:p>
                <a:pPr lvl="2"/>
                <a:r>
                  <a:rPr lang="en-US" altLang="zh-CN" dirty="0"/>
                  <a:t>        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/>
                      </a:rPr>
                      <m:t>=</m:t>
                    </m:r>
                    <m:r>
                      <a:rPr lang="zh-CN" altLang="en-US" i="1" smtClean="0">
                        <a:latin typeface="Cambria Math"/>
                      </a:rPr>
                      <m:t>𝚯</m:t>
                    </m:r>
                    <m:r>
                      <a:rPr lang="en-US" altLang="zh-CN" i="1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/>
                          </a:rPr>
                          <m:t>𝒏</m:t>
                        </m:r>
                      </m:e>
                      <m:sup>
                        <m:func>
                          <m:func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ea typeface="黑体" pitchFamily="2" charset="-122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>
                                    <a:latin typeface="Cambria Math"/>
                                    <a:ea typeface="黑体" pitchFamily="2" charset="-122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/>
                                    <a:ea typeface="黑体" pitchFamily="2" charset="-122"/>
                                  </a:rPr>
                                  <m:t>𝒃</m:t>
                                </m:r>
                              </m:sub>
                            </m:sSub>
                          </m:fName>
                          <m:e>
                            <m:r>
                              <a:rPr lang="en-US" altLang="zh-CN" i="1">
                                <a:latin typeface="Cambria Math"/>
                                <a:ea typeface="黑体" pitchFamily="2" charset="-122"/>
                              </a:rPr>
                              <m:t>𝒂</m:t>
                            </m:r>
                          </m:e>
                        </m:func>
                      </m:sup>
                    </m:sSup>
                    <m:r>
                      <a:rPr lang="en-US" altLang="zh-CN" b="1" i="1" smtClean="0">
                        <a:latin typeface="Cambria Math"/>
                      </a:rPr>
                      <m:t>𝒌</m:t>
                    </m:r>
                    <m:r>
                      <a:rPr lang="en-US" altLang="zh-CN" i="1">
                        <a:latin typeface="Cambria Math"/>
                      </a:rPr>
                      <m:t>)</m:t>
                    </m:r>
                  </m:oMath>
                </a14:m>
                <a:endParaRPr lang="en-US" altLang="zh-CN" dirty="0">
                  <a:latin typeface="Arial" charset="0"/>
                  <a:ea typeface="黑体" pitchFamily="2" charset="-122"/>
                </a:endParaRPr>
              </a:p>
              <a:p>
                <a:pPr lvl="2"/>
                <a:r>
                  <a:rPr lang="en-US" altLang="zh-CN" dirty="0">
                    <a:latin typeface="Arial" charset="0"/>
                    <a:ea typeface="黑体" pitchFamily="2" charset="-122"/>
                  </a:rPr>
                  <a:t>        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/>
                      </a:rPr>
                      <m:t>=</m:t>
                    </m:r>
                    <m:r>
                      <a:rPr lang="zh-CN" altLang="en-US" i="1" smtClean="0">
                        <a:latin typeface="Cambria Math"/>
                      </a:rPr>
                      <m:t>𝚯</m:t>
                    </m:r>
                    <m:r>
                      <a:rPr lang="en-US" altLang="zh-CN" i="1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/>
                          </a:rPr>
                          <m:t>𝒏</m:t>
                        </m:r>
                      </m:e>
                      <m:sup>
                        <m:func>
                          <m:func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ea typeface="黑体" pitchFamily="2" charset="-122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>
                                    <a:latin typeface="Cambria Math"/>
                                    <a:ea typeface="黑体" pitchFamily="2" charset="-122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/>
                                    <a:ea typeface="黑体" pitchFamily="2" charset="-122"/>
                                  </a:rPr>
                                  <m:t>𝒃</m:t>
                                </m:r>
                              </m:sub>
                            </m:sSub>
                          </m:fName>
                          <m:e>
                            <m:r>
                              <a:rPr lang="en-US" altLang="zh-CN" i="1">
                                <a:latin typeface="Cambria Math"/>
                                <a:ea typeface="黑体" pitchFamily="2" charset="-122"/>
                              </a:rPr>
                              <m:t>𝒂</m:t>
                            </m:r>
                          </m:e>
                        </m:func>
                      </m:sup>
                    </m:sSup>
                    <m:func>
                      <m:func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2400">
                                <a:latin typeface="Cambria Math"/>
                                <a:ea typeface="黑体" pitchFamily="2" charset="-122"/>
                              </a:rPr>
                              <m:t>l</m:t>
                            </m:r>
                            <m:r>
                              <m:rPr>
                                <m:sty m:val="p"/>
                              </m:rPr>
                              <a:rPr lang="en-US" altLang="zh-CN" sz="2400" smtClean="0">
                                <a:latin typeface="Cambria Math"/>
                                <a:ea typeface="黑体" pitchFamily="2" charset="-122"/>
                              </a:rPr>
                              <m:t>o</m:t>
                            </m:r>
                            <m:r>
                              <m:rPr>
                                <m:sty m:val="p"/>
                              </m:rPr>
                              <a:rPr lang="en-US" altLang="zh-CN" sz="2400">
                                <a:latin typeface="Cambria Math"/>
                                <a:ea typeface="黑体" pitchFamily="2" charset="-122"/>
                              </a:rPr>
                              <m:t>g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/>
                                <a:ea typeface="黑体" pitchFamily="2" charset="-122"/>
                              </a:rPr>
                              <m:t>𝒃</m:t>
                            </m:r>
                          </m:sub>
                        </m:sSub>
                      </m:fName>
                      <m:e>
                        <m:r>
                          <a:rPr lang="en-US" altLang="zh-CN" sz="2400" i="1">
                            <a:latin typeface="Cambria Math"/>
                            <a:ea typeface="黑体" pitchFamily="2" charset="-122"/>
                          </a:rPr>
                          <m:t>𝒏</m:t>
                        </m:r>
                      </m:e>
                    </m:func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)</m:t>
                    </m:r>
                  </m:oMath>
                </a14:m>
                <a:endParaRPr lang="en-US" altLang="zh-CN" dirty="0">
                  <a:latin typeface="Arial" charset="0"/>
                  <a:ea typeface="黑体" pitchFamily="2" charset="-122"/>
                </a:endParaRPr>
              </a:p>
              <a:p>
                <a:pPr lvl="2"/>
                <a:r>
                  <a:rPr lang="zh-CN" altLang="en-US" dirty="0"/>
                  <a:t>      </a:t>
                </a:r>
                <a:r>
                  <a:rPr lang="en-US" altLang="zh-CN" dirty="0"/>
                  <a:t>  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/>
                      </a:rPr>
                      <m:t>=</m:t>
                    </m:r>
                    <m:r>
                      <a:rPr lang="zh-CN" altLang="en-US" i="1" smtClean="0">
                        <a:latin typeface="Cambria Math"/>
                      </a:rPr>
                      <m:t>𝚯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latin typeface="Cambria Math"/>
                              </a:rPr>
                              <m:t>𝒏</m:t>
                            </m:r>
                          </m:e>
                          <m:sup>
                            <m:func>
                              <m:func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ea typeface="黑体" pitchFamily="2" charset="-122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  <a:ea typeface="黑体" pitchFamily="2" charset="-122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>
                                        <a:latin typeface="Cambria Math"/>
                                        <a:ea typeface="黑体" pitchFamily="2" charset="-122"/>
                                      </a:rPr>
                                      <m:t>log</m:t>
                                    </m:r>
                                  </m:e>
                                  <m:sub>
                                    <m:r>
                                      <a:rPr lang="en-US" altLang="zh-CN" i="1">
                                        <a:latin typeface="Cambria Math"/>
                                        <a:ea typeface="黑体" pitchFamily="2" charset="-122"/>
                                      </a:rPr>
                                      <m:t>𝒃</m:t>
                                    </m:r>
                                  </m:sub>
                                </m:sSub>
                              </m:fName>
                              <m:e>
                                <m:r>
                                  <a:rPr lang="en-US" altLang="zh-CN" i="1">
                                    <a:latin typeface="Cambria Math"/>
                                    <a:ea typeface="黑体" pitchFamily="2" charset="-122"/>
                                  </a:rPr>
                                  <m:t>𝒂</m:t>
                                </m:r>
                              </m:e>
                            </m:func>
                          </m:sup>
                        </m:sSup>
                        <m:func>
                          <m:func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 i="0" smtClean="0">
                                <a:latin typeface="Cambria Math"/>
                                <a:ea typeface="黑体" pitchFamily="2" charset="-122"/>
                              </a:rPr>
                              <m:t>l</m:t>
                            </m:r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atin typeface="Cambria Math"/>
                                <a:ea typeface="黑体" pitchFamily="2" charset="-122"/>
                              </a:rPr>
                              <m:t>o</m:t>
                            </m:r>
                            <m:r>
                              <m:rPr>
                                <m:sty m:val="p"/>
                              </m:rPr>
                              <a:rPr lang="en-US" altLang="zh-CN" i="0" smtClean="0">
                                <a:latin typeface="Cambria Math"/>
                                <a:ea typeface="黑体" pitchFamily="2" charset="-122"/>
                              </a:rPr>
                              <m:t>g</m:t>
                            </m:r>
                          </m:fName>
                          <m:e>
                            <m:r>
                              <a:rPr lang="en-US" altLang="zh-CN" b="1" i="1" smtClean="0">
                                <a:latin typeface="Cambria Math"/>
                                <a:ea typeface="黑体" pitchFamily="2" charset="-122"/>
                              </a:rPr>
                              <m:t>𝒏</m:t>
                            </m:r>
                          </m:e>
                        </m:func>
                      </m:e>
                    </m:d>
                  </m:oMath>
                </a14:m>
                <a:endParaRPr lang="en-US" altLang="zh-CN" i="1" dirty="0" smtClean="0">
                  <a:latin typeface="Cambria Math"/>
                  <a:ea typeface="黑体" pitchFamily="2" charset="-122"/>
                </a:endParaRPr>
              </a:p>
              <a:p>
                <a:pPr lvl="2"/>
                <a:r>
                  <a:rPr lang="en-US" altLang="zh-CN" dirty="0"/>
                  <a:t>∴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𝑻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/>
                            <a:ea typeface="黑体" pitchFamily="2" charset="-122"/>
                          </a:rPr>
                          <m:t>𝒏</m:t>
                        </m:r>
                      </m:e>
                    </m:d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=</m:t>
                    </m:r>
                    <m:r>
                      <a:rPr lang="zh-CN" altLang="en-US" i="1">
                        <a:latin typeface="Cambria Math"/>
                      </a:rPr>
                      <m:t>𝚯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latin typeface="Cambria Math"/>
                                <a:ea typeface="黑体" pitchFamily="2" charset="-122"/>
                              </a:rPr>
                              <m:t>𝒏</m:t>
                            </m:r>
                          </m:e>
                          <m:sup>
                            <m:func>
                              <m:func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ea typeface="黑体" pitchFamily="2" charset="-122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  <a:ea typeface="黑体" pitchFamily="2" charset="-122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>
                                        <a:latin typeface="Cambria Math"/>
                                        <a:ea typeface="黑体" pitchFamily="2" charset="-122"/>
                                      </a:rPr>
                                      <m:t>log</m:t>
                                    </m:r>
                                  </m:e>
                                  <m:sub>
                                    <m:r>
                                      <a:rPr lang="en-US" altLang="zh-CN" i="1">
                                        <a:latin typeface="Cambria Math"/>
                                        <a:ea typeface="黑体" pitchFamily="2" charset="-122"/>
                                      </a:rPr>
                                      <m:t>𝒃</m:t>
                                    </m:r>
                                  </m:sub>
                                </m:sSub>
                              </m:fName>
                              <m:e>
                                <m:r>
                                  <a:rPr lang="en-US" altLang="zh-CN" i="1">
                                    <a:latin typeface="Cambria Math"/>
                                    <a:ea typeface="黑体" pitchFamily="2" charset="-122"/>
                                  </a:rPr>
                                  <m:t>𝒂</m:t>
                                </m:r>
                              </m:e>
                            </m:func>
                          </m:sup>
                        </m:sSup>
                      </m:e>
                    </m:d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+</m:t>
                    </m:r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𝒈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/>
                            <a:ea typeface="黑体" pitchFamily="2" charset="-122"/>
                          </a:rPr>
                          <m:t>𝒏</m:t>
                        </m:r>
                      </m:e>
                    </m:d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=</m:t>
                    </m:r>
                    <m:r>
                      <a:rPr lang="zh-CN" altLang="en-US" i="1" smtClean="0">
                        <a:latin typeface="Cambria Math"/>
                        <a:ea typeface="黑体" pitchFamily="2" charset="-122"/>
                      </a:rPr>
                      <m:t>𝚯</m:t>
                    </m:r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(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/>
                            <a:ea typeface="黑体" pitchFamily="2" charset="-122"/>
                          </a:rPr>
                          <m:t>𝒏</m:t>
                        </m:r>
                      </m:e>
                      <m:sup>
                        <m:func>
                          <m:func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ea typeface="黑体" pitchFamily="2" charset="-122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>
                                    <a:latin typeface="Cambria Math"/>
                                    <a:ea typeface="黑体" pitchFamily="2" charset="-122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/>
                                    <a:ea typeface="黑体" pitchFamily="2" charset="-122"/>
                                  </a:rPr>
                                  <m:t>𝒃</m:t>
                                </m:r>
                              </m:sub>
                            </m:sSub>
                          </m:fName>
                          <m:e>
                            <m:r>
                              <a:rPr lang="en-US" altLang="zh-CN" i="1">
                                <a:latin typeface="Cambria Math"/>
                                <a:ea typeface="黑体" pitchFamily="2" charset="-122"/>
                              </a:rPr>
                              <m:t>𝒂</m:t>
                            </m:r>
                          </m:e>
                        </m:func>
                      </m:sup>
                    </m:sSup>
                    <m:func>
                      <m:funcPr>
                        <m:ctrlPr>
                          <a:rPr lang="en-US" altLang="zh-CN" i="1" smtClean="0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i="0" smtClean="0">
                            <a:latin typeface="Cambria Math"/>
                            <a:ea typeface="黑体" pitchFamily="2" charset="-122"/>
                          </a:rPr>
                          <m:t>l</m:t>
                        </m:r>
                        <m:r>
                          <m:rPr>
                            <m:sty m:val="p"/>
                          </m:rPr>
                          <a:rPr lang="en-US" altLang="zh-CN" b="0">
                            <a:latin typeface="Cambria Math"/>
                            <a:ea typeface="黑体" pitchFamily="2" charset="-122"/>
                          </a:rPr>
                          <m:t>o</m:t>
                        </m:r>
                        <m:r>
                          <m:rPr>
                            <m:sty m:val="p"/>
                          </m:rPr>
                          <a:rPr lang="en-US" altLang="zh-CN" i="0" smtClean="0">
                            <a:latin typeface="Cambria Math"/>
                            <a:ea typeface="黑体" pitchFamily="2" charset="-122"/>
                          </a:rPr>
                          <m:t>g</m:t>
                        </m:r>
                      </m:fName>
                      <m:e>
                        <m:r>
                          <a:rPr lang="en-US" altLang="zh-CN" b="1" i="1" smtClean="0">
                            <a:latin typeface="Cambria Math"/>
                            <a:ea typeface="黑体" pitchFamily="2" charset="-122"/>
                          </a:rPr>
                          <m:t>𝒏</m:t>
                        </m:r>
                      </m:e>
                    </m:func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)</m:t>
                    </m:r>
                  </m:oMath>
                </a14:m>
                <a:endParaRPr lang="en-US" altLang="zh-CN" dirty="0" smtClean="0">
                  <a:latin typeface="Arial" charset="0"/>
                  <a:ea typeface="黑体" pitchFamily="2" charset="-122"/>
                </a:endParaRPr>
              </a:p>
            </p:txBody>
          </p:sp>
        </mc:Choice>
        <mc:Fallback xmlns="">
          <p:sp>
            <p:nvSpPr>
              <p:cNvPr id="8195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96" t="-2308" b="-17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96" name="灯片编号占位符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CF84EC63-10EB-4EE3-BD7E-0F3F2F7FF479}" type="slidenum">
              <a:rPr lang="en-US" altLang="zh-CN" smtClean="0">
                <a:solidFill>
                  <a:srgbClr val="006600"/>
                </a:solidFill>
                <a:latin typeface="Courier New" pitchFamily="49" charset="0"/>
                <a:ea typeface="华文新魏" pitchFamily="2" charset="-122"/>
              </a:rPr>
              <a:pPr eaLnBrk="1" hangingPunct="1"/>
              <a:t>30</a:t>
            </a:fld>
            <a:endParaRPr lang="en-US" altLang="zh-CN" smtClean="0">
              <a:solidFill>
                <a:srgbClr val="006600"/>
              </a:solidFill>
              <a:latin typeface="Courier New" pitchFamily="49" charset="0"/>
              <a:ea typeface="华文新魏" pitchFamily="2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6696236" y="683211"/>
                <a:ext cx="2158668" cy="8822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1" i="1">
                          <a:latin typeface="Cambria Math"/>
                        </a:rPr>
                        <m:t>𝒈</m:t>
                      </m:r>
                      <m:d>
                        <m:dPr>
                          <m:ctrlPr>
                            <a:rPr lang="en-US" altLang="zh-CN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1" i="1">
                              <a:latin typeface="Cambria Math"/>
                            </a:rPr>
                            <m:t>𝒏</m:t>
                          </m:r>
                        </m:e>
                      </m:d>
                      <m:r>
                        <a:rPr lang="en-US" altLang="zh-CN" b="1" i="1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CN" i="1">
                              <a:latin typeface="Cambria Math"/>
                            </a:rPr>
                            <m:t>𝒊</m:t>
                          </m:r>
                          <m:r>
                            <a:rPr lang="en-US" altLang="zh-CN" i="1">
                              <a:latin typeface="Cambria Math"/>
                            </a:rPr>
                            <m:t>=</m:t>
                          </m:r>
                          <m:r>
                            <a:rPr lang="en-US" altLang="zh-CN" i="1">
                              <a:latin typeface="Cambria Math"/>
                            </a:rPr>
                            <m:t>𝟎</m:t>
                          </m:r>
                        </m:sub>
                        <m:sup>
                          <m:r>
                            <a:rPr lang="en-US" altLang="zh-CN" i="1">
                              <a:latin typeface="Cambria Math"/>
                            </a:rPr>
                            <m:t>𝒌</m:t>
                          </m:r>
                          <m:r>
                            <a:rPr lang="en-US" altLang="zh-CN" i="1">
                              <a:latin typeface="Cambria Math"/>
                            </a:rPr>
                            <m:t>−</m:t>
                          </m:r>
                          <m:r>
                            <a:rPr lang="en-US" altLang="zh-CN" i="1">
                              <a:latin typeface="Cambria Math"/>
                            </a:rPr>
                            <m:t>𝟏</m:t>
                          </m:r>
                        </m:sup>
                        <m:e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latin typeface="Cambria Math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altLang="zh-CN" i="1">
                                  <a:latin typeface="Cambria Math"/>
                                </a:rPr>
                                <m:t>𝒊</m:t>
                              </m:r>
                            </m:sup>
                          </m:sSup>
                          <m:r>
                            <a:rPr lang="en-US" altLang="zh-CN" b="1" i="1">
                              <a:latin typeface="Cambria Math"/>
                            </a:rPr>
                            <m:t>𝒇</m:t>
                          </m:r>
                          <m:r>
                            <a:rPr lang="en-US" altLang="zh-CN" b="1" i="1">
                              <a:latin typeface="Cambria Math"/>
                            </a:rPr>
                            <m:t>(</m:t>
                          </m:r>
                          <m:f>
                            <m:f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i="1">
                                  <a:latin typeface="Cambria Math"/>
                                </a:rPr>
                                <m:t>𝒏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>
                                      <a:latin typeface="Cambria Math"/>
                                    </a:rPr>
                                    <m:t>𝒃</m:t>
                                  </m:r>
                                </m:e>
                                <m:sup>
                                  <m:r>
                                    <a:rPr lang="en-US" altLang="zh-CN" i="1">
                                      <a:latin typeface="Cambria Math"/>
                                    </a:rPr>
                                    <m:t>𝒊</m:t>
                                  </m:r>
                                </m:sup>
                              </m:sSup>
                            </m:den>
                          </m:f>
                          <m:r>
                            <a:rPr lang="en-US" altLang="zh-CN" b="1" i="1">
                              <a:latin typeface="Cambria Math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6236" y="683211"/>
                <a:ext cx="2158668" cy="88222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4319972" y="1556792"/>
                <a:ext cx="4815293" cy="4138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2000" i="1">
                              <a:latin typeface="Cambria Math" panose="02040503050406030204" pitchFamily="18" charset="0"/>
                              <a:ea typeface="黑体" pitchFamily="2" charset="-122"/>
                            </a:rPr>
                          </m:ctrlPr>
                        </m:sSupPr>
                        <m:e>
                          <m:r>
                            <a:rPr lang="en-US" altLang="zh-CN" sz="2000" b="1" i="1">
                              <a:latin typeface="Cambria Math"/>
                              <a:ea typeface="黑体" pitchFamily="2" charset="-122"/>
                            </a:rPr>
                            <m:t>𝒏</m:t>
                          </m:r>
                          <m:r>
                            <a:rPr lang="en-US" altLang="zh-CN" sz="2000" b="1" i="1">
                              <a:latin typeface="Cambria Math"/>
                              <a:ea typeface="黑体" pitchFamily="2" charset="-122"/>
                            </a:rPr>
                            <m:t>=</m:t>
                          </m:r>
                          <m:r>
                            <a:rPr lang="en-US" altLang="zh-CN" sz="2000" b="1" i="1">
                              <a:latin typeface="Cambria Math"/>
                              <a:ea typeface="黑体" pitchFamily="2" charset="-122"/>
                            </a:rPr>
                            <m:t>𝒃</m:t>
                          </m:r>
                        </m:e>
                        <m:sup>
                          <m:r>
                            <a:rPr lang="en-US" altLang="zh-CN" sz="2000" b="1" i="1">
                              <a:latin typeface="Cambria Math"/>
                              <a:ea typeface="黑体" pitchFamily="2" charset="-122"/>
                            </a:rPr>
                            <m:t>𝒌</m:t>
                          </m:r>
                        </m:sup>
                      </m:sSup>
                      <m:r>
                        <a:rPr lang="en-US" altLang="zh-CN" sz="2000" b="1" i="1">
                          <a:latin typeface="Cambria Math"/>
                          <a:ea typeface="黑体" pitchFamily="2" charset="-122"/>
                        </a:rPr>
                        <m:t>, </m:t>
                      </m:r>
                      <m:r>
                        <a:rPr lang="en-US" altLang="zh-CN" sz="2000" b="1" i="1">
                          <a:latin typeface="Cambria Math"/>
                          <a:ea typeface="黑体" pitchFamily="2" charset="-122"/>
                        </a:rPr>
                        <m:t>𝒌</m:t>
                      </m:r>
                      <m:r>
                        <a:rPr lang="en-US" altLang="zh-CN" sz="2000" b="1" i="1">
                          <a:latin typeface="Cambria Math"/>
                          <a:ea typeface="黑体" pitchFamily="2" charset="-122"/>
                        </a:rPr>
                        <m:t>=</m:t>
                      </m:r>
                      <m:func>
                        <m:funcPr>
                          <m:ctrlPr>
                            <a:rPr lang="en-US" altLang="zh-CN" sz="2000" b="1" i="1">
                              <a:latin typeface="Cambria Math" panose="02040503050406030204" pitchFamily="18" charset="0"/>
                              <a:ea typeface="黑体" pitchFamily="2" charset="-122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altLang="zh-CN" sz="2000" b="1" i="1">
                                  <a:latin typeface="Cambria Math" panose="02040503050406030204" pitchFamily="18" charset="0"/>
                                  <a:ea typeface="黑体" pitchFamily="2" charset="-122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000">
                                  <a:latin typeface="Cambria Math"/>
                                  <a:ea typeface="黑体" pitchFamily="2" charset="-122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altLang="zh-CN" sz="2000" b="1" i="1">
                                  <a:latin typeface="Cambria Math"/>
                                  <a:ea typeface="黑体" pitchFamily="2" charset="-122"/>
                                </a:rPr>
                                <m:t>𝒃</m:t>
                              </m:r>
                            </m:sub>
                          </m:sSub>
                        </m:fName>
                        <m:e>
                          <m:r>
                            <a:rPr lang="en-US" altLang="zh-CN" sz="2000" b="1" i="1">
                              <a:latin typeface="Cambria Math"/>
                              <a:ea typeface="黑体" pitchFamily="2" charset="-122"/>
                            </a:rPr>
                            <m:t>𝒏</m:t>
                          </m:r>
                        </m:e>
                      </m:func>
                      <m:r>
                        <a:rPr lang="en-US" altLang="zh-CN" sz="2000" b="1" i="1">
                          <a:latin typeface="Cambria Math"/>
                          <a:ea typeface="黑体" pitchFamily="2" charset="-122"/>
                        </a:rPr>
                        <m:t>, </m:t>
                      </m:r>
                      <m:sSup>
                        <m:sSupPr>
                          <m:ctrlPr>
                            <a:rPr lang="en-US" altLang="zh-CN" sz="2000" b="1" i="1">
                              <a:latin typeface="Cambria Math" panose="02040503050406030204" pitchFamily="18" charset="0"/>
                              <a:ea typeface="黑体" pitchFamily="2" charset="-122"/>
                            </a:rPr>
                          </m:ctrlPr>
                        </m:sSupPr>
                        <m:e>
                          <m:r>
                            <a:rPr lang="en-US" altLang="zh-CN" sz="2000" b="1" i="1">
                              <a:latin typeface="Cambria Math"/>
                              <a:ea typeface="黑体" pitchFamily="2" charset="-122"/>
                            </a:rPr>
                            <m:t>𝒂</m:t>
                          </m:r>
                        </m:e>
                        <m:sup>
                          <m:r>
                            <a:rPr lang="en-US" altLang="zh-CN" sz="2000" b="1" i="1">
                              <a:latin typeface="Cambria Math"/>
                              <a:ea typeface="黑体" pitchFamily="2" charset="-122"/>
                            </a:rPr>
                            <m:t>𝒌</m:t>
                          </m:r>
                        </m:sup>
                      </m:sSup>
                      <m:r>
                        <a:rPr lang="en-US" altLang="zh-CN" sz="2000" b="1" i="1">
                          <a:latin typeface="Cambria Math"/>
                          <a:ea typeface="黑体" pitchFamily="2" charset="-122"/>
                        </a:rPr>
                        <m:t>=</m:t>
                      </m:r>
                      <m:sSup>
                        <m:sSupPr>
                          <m:ctrlPr>
                            <a:rPr lang="en-US" altLang="zh-CN" sz="2000" i="1">
                              <a:latin typeface="Cambria Math" panose="02040503050406030204" pitchFamily="18" charset="0"/>
                              <a:ea typeface="黑体" pitchFamily="2" charset="-122"/>
                            </a:rPr>
                          </m:ctrlPr>
                        </m:sSupPr>
                        <m:e>
                          <m:r>
                            <a:rPr lang="en-US" altLang="zh-CN" sz="2000" i="1">
                              <a:latin typeface="Cambria Math"/>
                              <a:ea typeface="黑体" pitchFamily="2" charset="-122"/>
                            </a:rPr>
                            <m:t>𝒂</m:t>
                          </m:r>
                        </m:e>
                        <m:sup>
                          <m:func>
                            <m:func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ea typeface="黑体" pitchFamily="2" charset="-122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  <a:ea typeface="黑体" pitchFamily="2" charset="-122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2000">
                                      <a:latin typeface="Cambria Math"/>
                                      <a:ea typeface="黑体" pitchFamily="2" charset="-122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altLang="zh-CN" sz="2000" i="1">
                                      <a:latin typeface="Cambria Math"/>
                                      <a:ea typeface="黑体" pitchFamily="2" charset="-122"/>
                                    </a:rPr>
                                    <m:t>𝒃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altLang="zh-CN" sz="2000" i="1">
                                  <a:latin typeface="Cambria Math"/>
                                  <a:ea typeface="黑体" pitchFamily="2" charset="-122"/>
                                </a:rPr>
                                <m:t>𝒏</m:t>
                              </m:r>
                            </m:e>
                          </m:func>
                        </m:sup>
                      </m:sSup>
                      <m:r>
                        <a:rPr lang="en-US" altLang="zh-CN" sz="2000" i="1">
                          <a:latin typeface="Cambria Math"/>
                          <a:ea typeface="黑体" pitchFamily="2" charset="-122"/>
                        </a:rPr>
                        <m:t>=</m:t>
                      </m:r>
                      <m:sSup>
                        <m:sSupPr>
                          <m:ctrlPr>
                            <a:rPr lang="en-US" altLang="zh-CN" sz="2000" i="1">
                              <a:latin typeface="Cambria Math" panose="02040503050406030204" pitchFamily="18" charset="0"/>
                              <a:ea typeface="黑体" pitchFamily="2" charset="-122"/>
                            </a:rPr>
                          </m:ctrlPr>
                        </m:sSupPr>
                        <m:e>
                          <m:r>
                            <a:rPr lang="en-US" altLang="zh-CN" sz="2000" b="1" i="1">
                              <a:latin typeface="Cambria Math"/>
                              <a:ea typeface="黑体" pitchFamily="2" charset="-122"/>
                            </a:rPr>
                            <m:t>𝒏</m:t>
                          </m:r>
                        </m:e>
                        <m:sup>
                          <m:func>
                            <m:func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ea typeface="黑体" pitchFamily="2" charset="-122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  <a:ea typeface="黑体" pitchFamily="2" charset="-122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2000">
                                      <a:latin typeface="Cambria Math"/>
                                      <a:ea typeface="黑体" pitchFamily="2" charset="-122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altLang="zh-CN" sz="2000" i="1">
                                      <a:latin typeface="Cambria Math"/>
                                      <a:ea typeface="黑体" pitchFamily="2" charset="-122"/>
                                    </a:rPr>
                                    <m:t>𝒃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altLang="zh-CN" sz="2000" b="1" i="1">
                                  <a:latin typeface="Cambria Math"/>
                                  <a:ea typeface="黑体" pitchFamily="2" charset="-122"/>
                                </a:rPr>
                                <m:t>𝒂</m:t>
                              </m:r>
                            </m:e>
                          </m:func>
                        </m:sup>
                      </m:sSup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9972" y="1556792"/>
                <a:ext cx="4815293" cy="413896"/>
              </a:xfrm>
              <a:prstGeom prst="rect">
                <a:avLst/>
              </a:prstGeom>
              <a:blipFill rotWithShape="1">
                <a:blip r:embed="rId4"/>
                <a:stretch>
                  <a:fillRect b="-1617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62854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Master</a:t>
            </a:r>
            <a:r>
              <a:rPr lang="zh-CN" altLang="en-US" dirty="0"/>
              <a:t>定理证明</a:t>
            </a:r>
            <a:endParaRPr lang="zh-CN" altLang="en-US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95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zh-CN" altLang="en-US" dirty="0" smtClean="0"/>
                  <a:t>证明思路</a:t>
                </a:r>
                <a:endParaRPr lang="en-US" altLang="zh-CN" dirty="0"/>
              </a:p>
              <a:p>
                <a:pPr lvl="2"/>
                <a:r>
                  <a:rPr lang="zh-CN" altLang="en-US" dirty="0" smtClean="0">
                    <a:latin typeface="Arial" charset="0"/>
                    <a:ea typeface="黑体" pitchFamily="2" charset="-122"/>
                  </a:rPr>
                  <a:t>若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𝒇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/>
                            <a:ea typeface="黑体" pitchFamily="2" charset="-122"/>
                          </a:rPr>
                          <m:t>𝒏</m:t>
                        </m:r>
                      </m:e>
                    </m:d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=</m:t>
                    </m:r>
                    <m:r>
                      <a:rPr lang="zh-CN" altLang="en-US" i="1" smtClean="0">
                        <a:latin typeface="Cambria Math"/>
                        <a:ea typeface="黑体" pitchFamily="2" charset="-122"/>
                      </a:rPr>
                      <m:t>𝛀</m:t>
                    </m:r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(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/>
                            <a:ea typeface="黑体" pitchFamily="2" charset="-122"/>
                          </a:rPr>
                          <m:t>𝒏</m:t>
                        </m:r>
                      </m:e>
                      <m:sup>
                        <m:func>
                          <m:func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ea typeface="黑体" pitchFamily="2" charset="-122"/>
                                  </a:rPr>
                                </m:ctrlPr>
                              </m:sSubPr>
                              <m:e>
                                <m:r>
                                  <a:rPr lang="en-US" altLang="zh-CN">
                                    <a:latin typeface="Cambria Math"/>
                                    <a:ea typeface="黑体" pitchFamily="2" charset="-122"/>
                                  </a:rPr>
                                  <m:t>(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zh-CN">
                                    <a:latin typeface="Cambria Math"/>
                                    <a:ea typeface="黑体" pitchFamily="2" charset="-122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/>
                                    <a:ea typeface="黑体" pitchFamily="2" charset="-122"/>
                                  </a:rPr>
                                  <m:t>𝒃</m:t>
                                </m:r>
                              </m:sub>
                            </m:sSub>
                          </m:fName>
                          <m:e>
                            <m:r>
                              <a:rPr lang="en-US" altLang="zh-CN" i="1">
                                <a:latin typeface="Cambria Math"/>
                                <a:ea typeface="黑体" pitchFamily="2" charset="-122"/>
                              </a:rPr>
                              <m:t>𝒂</m:t>
                            </m:r>
                            <m:r>
                              <a:rPr lang="en-US" altLang="zh-CN" i="1">
                                <a:latin typeface="Cambria Math"/>
                                <a:ea typeface="黑体" pitchFamily="2" charset="-122"/>
                              </a:rPr>
                              <m:t>)</m:t>
                            </m:r>
                          </m:e>
                        </m:func>
                        <m:r>
                          <a:rPr lang="en-US" altLang="zh-CN" b="1" i="1" smtClean="0">
                            <a:latin typeface="Cambria Math"/>
                            <a:ea typeface="黑体" pitchFamily="2" charset="-122"/>
                          </a:rPr>
                          <m:t>+</m:t>
                        </m:r>
                        <m:r>
                          <a:rPr lang="zh-CN" altLang="en-US" b="1" i="1" smtClean="0">
                            <a:latin typeface="Cambria Math"/>
                            <a:ea typeface="黑体" pitchFamily="2" charset="-122"/>
                          </a:rPr>
                          <m:t>𝜺</m:t>
                        </m:r>
                      </m:sup>
                    </m:sSup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)</m:t>
                    </m:r>
                  </m:oMath>
                </a14:m>
                <a:r>
                  <a:rPr lang="zh-CN" altLang="en-US" dirty="0">
                    <a:latin typeface="Arial" charset="0"/>
                    <a:ea typeface="黑体" pitchFamily="2" charset="-122"/>
                  </a:rPr>
                  <a:t>，</a:t>
                </a:r>
                <a14:m>
                  <m:oMath xmlns:m="http://schemas.openxmlformats.org/officeDocument/2006/math">
                    <m:r>
                      <a:rPr lang="zh-CN" altLang="en-US" i="1" dirty="0">
                        <a:latin typeface="Cambria Math"/>
                        <a:ea typeface="黑体" pitchFamily="2" charset="-122"/>
                      </a:rPr>
                      <m:t>𝜺</m:t>
                    </m:r>
                    <m:r>
                      <a:rPr lang="en-US" altLang="zh-CN" i="1" dirty="0">
                        <a:latin typeface="Cambria Math"/>
                        <a:ea typeface="黑体" pitchFamily="2" charset="-122"/>
                      </a:rPr>
                      <m:t>&gt;</m:t>
                    </m:r>
                    <m:r>
                      <a:rPr lang="en-US" altLang="zh-CN" i="1" dirty="0">
                        <a:latin typeface="Cambria Math"/>
                        <a:ea typeface="黑体" pitchFamily="2" charset="-122"/>
                      </a:rPr>
                      <m:t>𝟎</m:t>
                    </m:r>
                  </m:oMath>
                </a14:m>
                <a:r>
                  <a:rPr lang="zh-CN" altLang="en-US" dirty="0">
                    <a:latin typeface="Arial" charset="0"/>
                    <a:ea typeface="黑体" pitchFamily="2" charset="-122"/>
                  </a:rPr>
                  <a:t> 是常数</a:t>
                </a:r>
                <a:r>
                  <a:rPr lang="zh-CN" altLang="en-US" dirty="0" smtClean="0">
                    <a:latin typeface="Arial" charset="0"/>
                    <a:ea typeface="黑体" pitchFamily="2" charset="-122"/>
                  </a:rPr>
                  <a:t>，且对所有充分大的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𝒏</m:t>
                    </m:r>
                  </m:oMath>
                </a14:m>
                <a:r>
                  <a:rPr lang="zh-CN" altLang="en-US" dirty="0" smtClean="0">
                    <a:latin typeface="Arial" charset="0"/>
                    <a:ea typeface="黑体" pitchFamily="2" charset="-122"/>
                  </a:rPr>
                  <a:t> 有 </a:t>
                </a:r>
                <a14:m>
                  <m:oMath xmlns:m="http://schemas.openxmlformats.org/officeDocument/2006/math">
                    <m:r>
                      <a:rPr lang="en-US" altLang="zh-CN" b="1" i="1" dirty="0" smtClean="0">
                        <a:latin typeface="Cambria Math"/>
                        <a:ea typeface="黑体" pitchFamily="2" charset="-122"/>
                      </a:rPr>
                      <m:t>𝒂𝒇</m:t>
                    </m:r>
                    <m:r>
                      <a:rPr lang="en-US" altLang="zh-CN" b="1" i="1" dirty="0" smtClean="0">
                        <a:latin typeface="Cambria Math"/>
                        <a:ea typeface="黑体" pitchFamily="2" charset="-122"/>
                      </a:rPr>
                      <m:t>(</m:t>
                    </m:r>
                    <m:f>
                      <m:fPr>
                        <m:ctrlPr>
                          <a:rPr lang="en-US" altLang="zh-CN" b="1" i="1" dirty="0" smtClean="0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fPr>
                      <m:num>
                        <m:r>
                          <a:rPr lang="en-US" altLang="zh-CN" b="1" i="1" dirty="0" smtClean="0">
                            <a:latin typeface="Cambria Math"/>
                            <a:ea typeface="黑体" pitchFamily="2" charset="-122"/>
                          </a:rPr>
                          <m:t>𝒏</m:t>
                        </m:r>
                      </m:num>
                      <m:den>
                        <m:r>
                          <a:rPr lang="en-US" altLang="zh-CN" b="1" i="1" dirty="0" smtClean="0">
                            <a:latin typeface="Cambria Math"/>
                            <a:ea typeface="黑体" pitchFamily="2" charset="-122"/>
                          </a:rPr>
                          <m:t>𝒃</m:t>
                        </m:r>
                      </m:den>
                    </m:f>
                    <m:r>
                      <a:rPr lang="en-US" altLang="zh-CN" b="1" i="1" dirty="0" smtClean="0">
                        <a:latin typeface="Cambria Math"/>
                        <a:ea typeface="黑体" pitchFamily="2" charset="-122"/>
                      </a:rPr>
                      <m:t>)</m:t>
                    </m:r>
                    <m:r>
                      <a:rPr lang="en-US" altLang="zh-CN" b="1" i="1" dirty="0" smtClean="0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altLang="zh-CN" b="1" i="1" dirty="0" smtClean="0">
                        <a:latin typeface="Cambria Math"/>
                        <a:ea typeface="Cambria Math"/>
                      </a:rPr>
                      <m:t>𝒄𝒇</m:t>
                    </m:r>
                    <m:r>
                      <a:rPr lang="en-US" altLang="zh-CN" b="1" i="1" dirty="0" smtClean="0">
                        <a:latin typeface="Cambria Math"/>
                        <a:ea typeface="Cambria Math"/>
                      </a:rPr>
                      <m:t>(</m:t>
                    </m:r>
                    <m:r>
                      <a:rPr lang="en-US" altLang="zh-CN" b="1" i="1" dirty="0" smtClean="0">
                        <a:latin typeface="Cambria Math"/>
                        <a:ea typeface="Cambria Math"/>
                      </a:rPr>
                      <m:t>𝒏</m:t>
                    </m:r>
                    <m:r>
                      <a:rPr lang="en-US" altLang="zh-CN" b="1" i="1" dirty="0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zh-CN" altLang="en-US" dirty="0" smtClean="0">
                    <a:latin typeface="Arial" charset="0"/>
                    <a:ea typeface="黑体" pitchFamily="2" charset="-122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CN" b="1" i="1" dirty="0" smtClean="0">
                        <a:latin typeface="Cambria Math"/>
                        <a:ea typeface="黑体" pitchFamily="2" charset="-122"/>
                      </a:rPr>
                      <m:t>𝒄</m:t>
                    </m:r>
                    <m:r>
                      <a:rPr lang="en-US" altLang="zh-CN" b="1" i="1" dirty="0" smtClean="0">
                        <a:latin typeface="Cambria Math"/>
                        <a:ea typeface="黑体" pitchFamily="2" charset="-122"/>
                      </a:rPr>
                      <m:t>&lt;</m:t>
                    </m:r>
                    <m:r>
                      <a:rPr lang="en-US" altLang="zh-CN" b="1" i="1" dirty="0" smtClean="0">
                        <a:latin typeface="Cambria Math"/>
                        <a:ea typeface="黑体" pitchFamily="2" charset="-122"/>
                      </a:rPr>
                      <m:t>𝟏</m:t>
                    </m:r>
                  </m:oMath>
                </a14:m>
                <a:r>
                  <a:rPr lang="zh-CN" altLang="en-US" dirty="0" smtClean="0">
                    <a:latin typeface="Arial" charset="0"/>
                    <a:ea typeface="黑体" pitchFamily="2" charset="-122"/>
                  </a:rPr>
                  <a:t> 是常数，则有</a:t>
                </a:r>
                <a:endParaRPr lang="en-US" altLang="zh-CN" dirty="0" smtClean="0">
                  <a:latin typeface="Arial" charset="0"/>
                  <a:ea typeface="黑体" pitchFamily="2" charset="-122"/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/>
                        <a:ea typeface="黑体" pitchFamily="2" charset="-122"/>
                      </a:rPr>
                      <m:t>𝒂𝒇</m:t>
                    </m:r>
                    <m:d>
                      <m:dPr>
                        <m:ctrlPr>
                          <a:rPr lang="en-US" altLang="zh-CN" i="1" dirty="0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CN" i="1" dirty="0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fPr>
                          <m:num>
                            <m:r>
                              <a:rPr lang="en-US" altLang="zh-CN" i="1" dirty="0">
                                <a:latin typeface="Cambria Math"/>
                                <a:ea typeface="黑体" pitchFamily="2" charset="-122"/>
                              </a:rPr>
                              <m:t>𝒏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altLang="zh-CN" i="1" dirty="0" smtClean="0">
                                    <a:latin typeface="Cambria Math" panose="02040503050406030204" pitchFamily="18" charset="0"/>
                                    <a:ea typeface="黑体" pitchFamily="2" charset="-122"/>
                                  </a:rPr>
                                </m:ctrlPr>
                              </m:sSupPr>
                              <m:e>
                                <m:r>
                                  <a:rPr lang="en-US" altLang="zh-CN" b="1" i="1" dirty="0" smtClean="0">
                                    <a:latin typeface="Cambria Math"/>
                                    <a:ea typeface="黑体" pitchFamily="2" charset="-122"/>
                                  </a:rPr>
                                  <m:t>𝒃</m:t>
                                </m:r>
                              </m:e>
                              <m:sup>
                                <m:r>
                                  <a:rPr lang="en-US" altLang="zh-CN" b="1" i="1" dirty="0" smtClean="0">
                                    <a:latin typeface="Cambria Math"/>
                                    <a:ea typeface="黑体" pitchFamily="2" charset="-122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</m:e>
                    </m:d>
                    <m:r>
                      <a:rPr lang="en-US" altLang="zh-CN" i="1" dirty="0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altLang="zh-CN" i="1" dirty="0">
                        <a:latin typeface="Cambria Math"/>
                        <a:ea typeface="Cambria Math"/>
                      </a:rPr>
                      <m:t>𝒄𝒇</m:t>
                    </m:r>
                    <m:d>
                      <m:dPr>
                        <m:ctrlPr>
                          <a:rPr lang="en-US" altLang="zh-CN" i="1" dirty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CN" i="1" dirty="0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altLang="zh-CN" b="1" i="1" dirty="0" smtClean="0">
                                <a:latin typeface="Cambria Math"/>
                                <a:ea typeface="Cambria Math"/>
                              </a:rPr>
                              <m:t>𝒏</m:t>
                            </m:r>
                          </m:num>
                          <m:den>
                            <m:r>
                              <a:rPr lang="en-US" altLang="zh-CN" b="1" i="1" dirty="0" smtClean="0">
                                <a:latin typeface="Cambria Math"/>
                                <a:ea typeface="Cambria Math"/>
                              </a:rPr>
                              <m:t>𝒃</m:t>
                            </m:r>
                          </m:den>
                        </m:f>
                      </m:e>
                    </m:d>
                  </m:oMath>
                </a14:m>
                <a:endParaRPr lang="en-US" altLang="zh-CN" dirty="0" smtClean="0">
                  <a:ea typeface="黑体" pitchFamily="2" charset="-122"/>
                </a:endParaRPr>
              </a:p>
              <a:p>
                <a:pPr lvl="2"/>
                <a:r>
                  <a:rPr lang="en-US" altLang="zh-CN" dirty="0" smtClean="0">
                    <a:ea typeface="Cambria Math"/>
                  </a:rPr>
                  <a:t>             </a:t>
                </a:r>
                <a14:m>
                  <m:oMath xmlns:m="http://schemas.openxmlformats.org/officeDocument/2006/math">
                    <m:r>
                      <a:rPr lang="en-US" altLang="zh-CN" i="1" smtClean="0">
                        <a:latin typeface="Cambria Math"/>
                        <a:ea typeface="Cambria Math"/>
                      </a:rPr>
                      <m:t>⋮</m:t>
                    </m:r>
                  </m:oMath>
                </a14:m>
                <a:endParaRPr lang="en-US" altLang="zh-CN" dirty="0" smtClean="0">
                  <a:ea typeface="黑体" pitchFamily="2" charset="-122"/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/>
                        <a:ea typeface="黑体" pitchFamily="2" charset="-122"/>
                      </a:rPr>
                      <m:t>𝒂𝒇</m:t>
                    </m:r>
                    <m:d>
                      <m:dPr>
                        <m:ctrlPr>
                          <a:rPr lang="en-US" altLang="zh-CN" i="1" dirty="0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CN" i="1" dirty="0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fPr>
                          <m:num>
                            <m:r>
                              <a:rPr lang="en-US" altLang="zh-CN" i="1" dirty="0">
                                <a:latin typeface="Cambria Math"/>
                                <a:ea typeface="黑体" pitchFamily="2" charset="-122"/>
                              </a:rPr>
                              <m:t>𝒏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altLang="zh-CN" i="1" dirty="0">
                                    <a:latin typeface="Cambria Math" panose="02040503050406030204" pitchFamily="18" charset="0"/>
                                    <a:ea typeface="黑体" pitchFamily="2" charset="-122"/>
                                  </a:rPr>
                                </m:ctrlPr>
                              </m:sSupPr>
                              <m:e>
                                <m:r>
                                  <a:rPr lang="en-US" altLang="zh-CN" i="1" dirty="0">
                                    <a:latin typeface="Cambria Math"/>
                                    <a:ea typeface="黑体" pitchFamily="2" charset="-122"/>
                                  </a:rPr>
                                  <m:t>𝒃</m:t>
                                </m:r>
                              </m:e>
                              <m:sup>
                                <m:r>
                                  <a:rPr lang="en-US" altLang="zh-CN" b="1" i="1" dirty="0" smtClean="0">
                                    <a:latin typeface="Cambria Math"/>
                                    <a:ea typeface="黑体" pitchFamily="2" charset="-122"/>
                                  </a:rPr>
                                  <m:t>𝒊</m:t>
                                </m:r>
                              </m:sup>
                            </m:sSup>
                          </m:den>
                        </m:f>
                      </m:e>
                    </m:d>
                    <m:r>
                      <a:rPr lang="en-US" altLang="zh-CN" i="1" dirty="0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altLang="zh-CN" i="1" dirty="0">
                        <a:latin typeface="Cambria Math"/>
                        <a:ea typeface="Cambria Math"/>
                      </a:rPr>
                      <m:t>𝒄𝒇</m:t>
                    </m:r>
                    <m:d>
                      <m:dPr>
                        <m:ctrlPr>
                          <a:rPr lang="en-US" altLang="zh-CN" i="1" dirty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CN" i="1" dirty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altLang="zh-CN" i="1" dirty="0">
                                <a:latin typeface="Cambria Math"/>
                                <a:ea typeface="Cambria Math"/>
                              </a:rPr>
                              <m:t>𝒏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altLang="zh-CN" i="1" dirty="0">
                                    <a:latin typeface="Cambria Math" panose="02040503050406030204" pitchFamily="18" charset="0"/>
                                    <a:ea typeface="黑体" pitchFamily="2" charset="-122"/>
                                  </a:rPr>
                                </m:ctrlPr>
                              </m:sSupPr>
                              <m:e>
                                <m:r>
                                  <a:rPr lang="en-US" altLang="zh-CN" i="1" dirty="0">
                                    <a:latin typeface="Cambria Math"/>
                                    <a:ea typeface="黑体" pitchFamily="2" charset="-122"/>
                                  </a:rPr>
                                  <m:t>𝒃</m:t>
                                </m:r>
                              </m:e>
                              <m:sup>
                                <m:r>
                                  <a:rPr lang="en-US" altLang="zh-CN" b="1" i="1" dirty="0" smtClean="0">
                                    <a:latin typeface="Cambria Math"/>
                                    <a:ea typeface="黑体" pitchFamily="2" charset="-122"/>
                                  </a:rPr>
                                  <m:t>𝒊</m:t>
                                </m:r>
                                <m:r>
                                  <a:rPr lang="en-US" altLang="zh-CN" b="1" i="1" dirty="0" smtClean="0">
                                    <a:latin typeface="Cambria Math"/>
                                    <a:ea typeface="黑体" pitchFamily="2" charset="-122"/>
                                  </a:rPr>
                                  <m:t>−</m:t>
                                </m:r>
                                <m:r>
                                  <a:rPr lang="en-US" altLang="zh-CN" b="1" i="1" dirty="0" smtClean="0">
                                    <a:latin typeface="Cambria Math"/>
                                    <a:ea typeface="黑体" pitchFamily="2" charset="-122"/>
                                  </a:rPr>
                                  <m:t>𝟏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endParaRPr lang="en-US" altLang="zh-CN" dirty="0" smtClean="0">
                  <a:latin typeface="Arial" charset="0"/>
                  <a:ea typeface="黑体" pitchFamily="2" charset="-122"/>
                </a:endParaRPr>
              </a:p>
              <a:p>
                <a:pPr lvl="2"/>
                <a:r>
                  <a:rPr lang="zh-CN" altLang="en-US" dirty="0" smtClean="0">
                    <a:latin typeface="Arial" charset="0"/>
                    <a:ea typeface="黑体" pitchFamily="2" charset="-122"/>
                  </a:rPr>
                  <a:t>两边分别相乘，可得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dirty="0" smtClean="0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pPr>
                      <m:e>
                        <m:r>
                          <a:rPr lang="en-US" altLang="zh-CN" b="1" i="1" dirty="0" smtClean="0">
                            <a:latin typeface="Cambria Math"/>
                            <a:ea typeface="黑体" pitchFamily="2" charset="-122"/>
                          </a:rPr>
                          <m:t>𝒂</m:t>
                        </m:r>
                      </m:e>
                      <m:sup>
                        <m:r>
                          <a:rPr lang="en-US" altLang="zh-CN" b="1" i="1" dirty="0" smtClean="0">
                            <a:latin typeface="Cambria Math"/>
                            <a:ea typeface="黑体" pitchFamily="2" charset="-122"/>
                          </a:rPr>
                          <m:t>𝒊</m:t>
                        </m:r>
                      </m:sup>
                    </m:sSup>
                    <m:r>
                      <a:rPr lang="en-US" altLang="zh-CN" i="1" dirty="0">
                        <a:latin typeface="Cambria Math"/>
                        <a:ea typeface="黑体" pitchFamily="2" charset="-122"/>
                      </a:rPr>
                      <m:t>𝒇</m:t>
                    </m:r>
                    <m:r>
                      <a:rPr lang="en-US" altLang="zh-CN" i="1" dirty="0">
                        <a:latin typeface="Cambria Math"/>
                        <a:ea typeface="黑体" pitchFamily="2" charset="-122"/>
                      </a:rPr>
                      <m:t>(</m:t>
                    </m:r>
                    <m:f>
                      <m:fPr>
                        <m:ctrlPr>
                          <a:rPr lang="en-US" altLang="zh-CN" i="1" dirty="0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fPr>
                      <m:num>
                        <m:r>
                          <a:rPr lang="en-US" altLang="zh-CN" i="1" dirty="0">
                            <a:latin typeface="Cambria Math"/>
                            <a:ea typeface="黑体" pitchFamily="2" charset="-122"/>
                          </a:rPr>
                          <m:t>𝒏</m:t>
                        </m:r>
                      </m:num>
                      <m:den>
                        <m:sSup>
                          <m:sSupPr>
                            <m:ctrlPr>
                              <a:rPr lang="en-US" altLang="zh-CN" i="1" dirty="0" smtClean="0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sSupPr>
                          <m:e>
                            <m:r>
                              <a:rPr lang="en-US" altLang="zh-CN" b="1" i="1" dirty="0" smtClean="0">
                                <a:latin typeface="Cambria Math"/>
                                <a:ea typeface="黑体" pitchFamily="2" charset="-122"/>
                              </a:rPr>
                              <m:t>𝒃</m:t>
                            </m:r>
                          </m:e>
                          <m:sup>
                            <m:r>
                              <a:rPr lang="en-US" altLang="zh-CN" b="1" i="1" dirty="0" smtClean="0">
                                <a:latin typeface="Cambria Math"/>
                                <a:ea typeface="黑体" pitchFamily="2" charset="-122"/>
                              </a:rPr>
                              <m:t>𝒊</m:t>
                            </m:r>
                          </m:sup>
                        </m:sSup>
                      </m:den>
                    </m:f>
                    <m:r>
                      <a:rPr lang="en-US" altLang="zh-CN" i="1" dirty="0">
                        <a:latin typeface="Cambria Math"/>
                        <a:ea typeface="黑体" pitchFamily="2" charset="-122"/>
                      </a:rPr>
                      <m:t>)</m:t>
                    </m:r>
                    <m:r>
                      <a:rPr lang="en-US" altLang="zh-CN" i="1" dirty="0">
                        <a:latin typeface="Cambria Math"/>
                        <a:ea typeface="Cambria Math"/>
                      </a:rPr>
                      <m:t>≤</m:t>
                    </m:r>
                    <m:sSup>
                      <m:sSupPr>
                        <m:ctrlPr>
                          <a:rPr lang="en-US" altLang="zh-CN" i="1" dirty="0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zh-CN" b="1" i="1" dirty="0" smtClean="0">
                            <a:latin typeface="Cambria Math"/>
                            <a:ea typeface="Cambria Math"/>
                          </a:rPr>
                          <m:t>𝒄</m:t>
                        </m:r>
                      </m:e>
                      <m:sup>
                        <m:r>
                          <a:rPr lang="en-US" altLang="zh-CN" b="1" i="1" dirty="0" smtClean="0">
                            <a:latin typeface="Cambria Math"/>
                            <a:ea typeface="Cambria Math"/>
                          </a:rPr>
                          <m:t>𝒊</m:t>
                        </m:r>
                      </m:sup>
                    </m:sSup>
                    <m:r>
                      <a:rPr lang="en-US" altLang="zh-CN" i="1" dirty="0">
                        <a:latin typeface="Cambria Math"/>
                        <a:ea typeface="Cambria Math"/>
                      </a:rPr>
                      <m:t>𝒇</m:t>
                    </m:r>
                    <m:r>
                      <a:rPr lang="en-US" altLang="zh-CN" i="1" dirty="0">
                        <a:latin typeface="Cambria Math"/>
                        <a:ea typeface="Cambria Math"/>
                      </a:rPr>
                      <m:t>(</m:t>
                    </m:r>
                    <m:r>
                      <a:rPr lang="en-US" altLang="zh-CN" i="1" dirty="0">
                        <a:latin typeface="Cambria Math"/>
                        <a:ea typeface="Cambria Math"/>
                      </a:rPr>
                      <m:t>𝒏</m:t>
                    </m:r>
                    <m:r>
                      <a:rPr lang="en-US" altLang="zh-CN" i="1" dirty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en-US" altLang="zh-CN" dirty="0" smtClean="0">
                  <a:latin typeface="Arial" charset="0"/>
                  <a:ea typeface="黑体" pitchFamily="2" charset="-122"/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en-US" altLang="zh-CN" i="1">
                        <a:latin typeface="Cambria Math"/>
                      </a:rPr>
                      <m:t>𝒈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/>
                          </a:rPr>
                          <m:t>𝒏</m:t>
                        </m:r>
                      </m:e>
                    </m:d>
                    <m:r>
                      <a:rPr lang="en-US" altLang="zh-CN" i="1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CN" i="1">
                            <a:latin typeface="Cambria Math"/>
                          </a:rPr>
                          <m:t>𝒊</m:t>
                        </m:r>
                        <m:r>
                          <a:rPr lang="en-US" altLang="zh-CN" i="1">
                            <a:latin typeface="Cambria Math"/>
                          </a:rPr>
                          <m:t>=</m:t>
                        </m:r>
                        <m:r>
                          <a:rPr lang="en-US" altLang="zh-CN" i="1">
                            <a:latin typeface="Cambria Math"/>
                          </a:rPr>
                          <m:t>𝟎</m:t>
                        </m:r>
                      </m:sub>
                      <m:sup>
                        <m:r>
                          <a:rPr lang="en-US" altLang="zh-CN" i="1">
                            <a:latin typeface="Cambria Math"/>
                          </a:rPr>
                          <m:t>𝒌</m:t>
                        </m:r>
                        <m:r>
                          <a:rPr lang="en-US" altLang="zh-CN" i="1">
                            <a:latin typeface="Cambria Math"/>
                          </a:rPr>
                          <m:t>−</m:t>
                        </m:r>
                        <m:r>
                          <a:rPr lang="en-US" altLang="zh-CN" i="1">
                            <a:latin typeface="Cambria Math"/>
                          </a:rPr>
                          <m:t>𝟏</m:t>
                        </m:r>
                      </m:sup>
                      <m:e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latin typeface="Cambria Math"/>
                              </a:rPr>
                              <m:t>𝒂</m:t>
                            </m:r>
                          </m:e>
                          <m:sup>
                            <m:r>
                              <a:rPr lang="en-US" altLang="zh-CN" i="1">
                                <a:latin typeface="Cambria Math"/>
                              </a:rPr>
                              <m:t>𝒊</m:t>
                            </m:r>
                          </m:sup>
                        </m:sSup>
                        <m:r>
                          <a:rPr lang="en-US" altLang="zh-CN" i="1">
                            <a:latin typeface="Cambria Math"/>
                          </a:rPr>
                          <m:t>𝒇</m:t>
                        </m:r>
                        <m:r>
                          <a:rPr lang="en-US" altLang="zh-CN" i="1">
                            <a:latin typeface="Cambria Math"/>
                          </a:rPr>
                          <m:t>(</m:t>
                        </m:r>
                        <m:f>
                          <m:f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i="1">
                                <a:latin typeface="Cambria Math"/>
                              </a:rPr>
                              <m:t>𝒏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i="1">
                                    <a:latin typeface="Cambria Math"/>
                                  </a:rPr>
                                  <m:t>𝒃</m:t>
                                </m:r>
                              </m:e>
                              <m:sup>
                                <m:r>
                                  <a:rPr lang="en-US" altLang="zh-CN" i="1">
                                    <a:latin typeface="Cambria Math"/>
                                  </a:rPr>
                                  <m:t>𝒊</m:t>
                                </m:r>
                              </m:sup>
                            </m:sSup>
                          </m:den>
                        </m:f>
                        <m:r>
                          <a:rPr lang="en-US" altLang="zh-CN" i="1">
                            <a:latin typeface="Cambria Math"/>
                          </a:rPr>
                          <m:t>)</m:t>
                        </m:r>
                      </m:e>
                    </m:nary>
                    <m:r>
                      <a:rPr lang="en-US" altLang="zh-CN" i="1" smtClean="0">
                        <a:latin typeface="Cambria Math"/>
                        <a:ea typeface="Cambria Math"/>
                      </a:rPr>
                      <m:t>≤</m:t>
                    </m:r>
                    <m:nary>
                      <m:naryPr>
                        <m:chr m:val="∑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CN" i="1">
                            <a:latin typeface="Cambria Math"/>
                          </a:rPr>
                          <m:t>𝒊</m:t>
                        </m:r>
                        <m:r>
                          <a:rPr lang="en-US" altLang="zh-CN" i="1">
                            <a:latin typeface="Cambria Math"/>
                          </a:rPr>
                          <m:t>=</m:t>
                        </m:r>
                        <m:r>
                          <a:rPr lang="en-US" altLang="zh-CN" i="1">
                            <a:latin typeface="Cambria Math"/>
                          </a:rPr>
                          <m:t>𝟎</m:t>
                        </m:r>
                      </m:sub>
                      <m:sup>
                        <m:r>
                          <a:rPr lang="en-US" altLang="zh-CN" i="1">
                            <a:latin typeface="Cambria Math"/>
                          </a:rPr>
                          <m:t>𝒌</m:t>
                        </m:r>
                        <m:r>
                          <a:rPr lang="en-US" altLang="zh-CN" i="1">
                            <a:latin typeface="Cambria Math"/>
                          </a:rPr>
                          <m:t>−</m:t>
                        </m:r>
                        <m:r>
                          <a:rPr lang="en-US" altLang="zh-CN" i="1">
                            <a:latin typeface="Cambria Math"/>
                          </a:rPr>
                          <m:t>𝟏</m:t>
                        </m:r>
                      </m:sup>
                      <m:e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1" i="1" smtClean="0">
                                <a:latin typeface="Cambria Math"/>
                              </a:rPr>
                              <m:t>𝒄</m:t>
                            </m:r>
                          </m:e>
                          <m:sup>
                            <m:r>
                              <a:rPr lang="en-US" altLang="zh-CN" i="1">
                                <a:latin typeface="Cambria Math"/>
                              </a:rPr>
                              <m:t>𝒊</m:t>
                            </m:r>
                          </m:sup>
                        </m:sSup>
                        <m:r>
                          <a:rPr lang="en-US" altLang="zh-CN" i="1">
                            <a:latin typeface="Cambria Math"/>
                          </a:rPr>
                          <m:t>𝒇</m:t>
                        </m:r>
                        <m:d>
                          <m:d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1" i="1" smtClean="0">
                                <a:latin typeface="Cambria Math"/>
                              </a:rPr>
                              <m:t>𝒏</m:t>
                            </m:r>
                          </m:e>
                        </m:d>
                      </m:e>
                    </m:nary>
                    <m:r>
                      <a:rPr lang="en-US" altLang="zh-CN" b="1" i="1" smtClean="0">
                        <a:latin typeface="Cambria Math"/>
                      </a:rPr>
                      <m:t>=</m:t>
                    </m:r>
                    <m:r>
                      <a:rPr lang="en-US" altLang="zh-CN" i="1"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/>
                          </a:rPr>
                          <m:t>𝒏</m:t>
                        </m:r>
                      </m:e>
                    </m:d>
                    <m:nary>
                      <m:naryPr>
                        <m:chr m:val="∑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CN" i="1">
                            <a:latin typeface="Cambria Math"/>
                          </a:rPr>
                          <m:t>𝒊</m:t>
                        </m:r>
                        <m:r>
                          <a:rPr lang="en-US" altLang="zh-CN" i="1">
                            <a:latin typeface="Cambria Math"/>
                          </a:rPr>
                          <m:t>=</m:t>
                        </m:r>
                        <m:r>
                          <a:rPr lang="en-US" altLang="zh-CN" i="1">
                            <a:latin typeface="Cambria Math"/>
                          </a:rPr>
                          <m:t>𝟎</m:t>
                        </m:r>
                      </m:sub>
                      <m:sup>
                        <m:r>
                          <a:rPr lang="en-US" altLang="zh-CN" i="1">
                            <a:latin typeface="Cambria Math"/>
                          </a:rPr>
                          <m:t>𝒌</m:t>
                        </m:r>
                        <m:r>
                          <a:rPr lang="en-US" altLang="zh-CN" i="1">
                            <a:latin typeface="Cambria Math"/>
                          </a:rPr>
                          <m:t>−</m:t>
                        </m:r>
                        <m:r>
                          <a:rPr lang="en-US" altLang="zh-CN" i="1">
                            <a:latin typeface="Cambria Math"/>
                          </a:rPr>
                          <m:t>𝟏</m:t>
                        </m:r>
                      </m:sup>
                      <m:e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latin typeface="Cambria Math"/>
                              </a:rPr>
                              <m:t>𝒄</m:t>
                            </m:r>
                          </m:e>
                          <m:sup>
                            <m:r>
                              <a:rPr lang="en-US" altLang="zh-CN" i="1">
                                <a:latin typeface="Cambria Math"/>
                              </a:rPr>
                              <m:t>𝒊</m:t>
                            </m:r>
                          </m:sup>
                        </m:sSup>
                      </m:e>
                    </m:nary>
                  </m:oMath>
                </a14:m>
                <a:endParaRPr lang="en-US" altLang="zh-CN" i="1" dirty="0" smtClean="0">
                  <a:latin typeface="Arial" charset="0"/>
                </a:endParaRPr>
              </a:p>
              <a:p>
                <a:pPr lvl="2"/>
                <a:r>
                  <a:rPr lang="en-US" altLang="zh-CN" dirty="0" smtClean="0">
                    <a:ea typeface="Cambria Math"/>
                  </a:rPr>
                  <a:t>         </a:t>
                </a:r>
                <a14:m>
                  <m:oMath xmlns:m="http://schemas.openxmlformats.org/officeDocument/2006/math">
                    <m:r>
                      <a:rPr lang="en-US" altLang="zh-CN" i="1" smtClean="0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altLang="zh-CN" i="1"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/>
                          </a:rPr>
                          <m:t>𝒏</m:t>
                        </m:r>
                      </m:e>
                    </m:d>
                    <m:f>
                      <m:f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1" i="1" smtClean="0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altLang="zh-CN" b="1" i="1" smtClean="0">
                            <a:latin typeface="Cambria Math"/>
                          </a:rPr>
                          <m:t>𝟏</m:t>
                        </m:r>
                        <m:r>
                          <a:rPr lang="en-US" altLang="zh-CN" b="1" i="1" smtClean="0">
                            <a:latin typeface="Cambria Math"/>
                          </a:rPr>
                          <m:t>−</m:t>
                        </m:r>
                        <m:r>
                          <a:rPr lang="en-US" altLang="zh-CN" b="1" i="1" smtClean="0">
                            <a:latin typeface="Cambria Math"/>
                          </a:rPr>
                          <m:t>𝒄</m:t>
                        </m:r>
                      </m:den>
                    </m:f>
                    <m:r>
                      <a:rPr lang="en-US" altLang="zh-CN" b="1" i="1" smtClean="0">
                        <a:latin typeface="Cambria Math"/>
                      </a:rPr>
                      <m:t>=</m:t>
                    </m:r>
                    <m:r>
                      <a:rPr lang="zh-CN" altLang="en-US" i="1">
                        <a:latin typeface="Cambria Math"/>
                        <a:ea typeface="黑体" pitchFamily="2" charset="-122"/>
                      </a:rPr>
                      <m:t>𝚯</m:t>
                    </m:r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(</m:t>
                    </m:r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𝒇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/>
                            <a:ea typeface="黑体" pitchFamily="2" charset="-122"/>
                          </a:rPr>
                          <m:t>𝒏</m:t>
                        </m:r>
                      </m:e>
                    </m:d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)</m:t>
                    </m:r>
                  </m:oMath>
                </a14:m>
                <a:endParaRPr lang="en-US" altLang="zh-CN" i="1" dirty="0" smtClean="0">
                  <a:latin typeface="Arial" charset="0"/>
                </a:endParaRPr>
              </a:p>
              <a:p>
                <a:pPr lvl="2"/>
                <a:r>
                  <a:rPr lang="en-US" altLang="zh-CN" dirty="0" smtClean="0"/>
                  <a:t>∴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𝑻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/>
                            <a:ea typeface="黑体" pitchFamily="2" charset="-122"/>
                          </a:rPr>
                          <m:t>𝒏</m:t>
                        </m:r>
                      </m:e>
                    </m:d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=</m:t>
                    </m:r>
                    <m:r>
                      <a:rPr lang="zh-CN" altLang="en-US" i="1">
                        <a:latin typeface="Cambria Math"/>
                      </a:rPr>
                      <m:t>𝚯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latin typeface="Cambria Math"/>
                                <a:ea typeface="黑体" pitchFamily="2" charset="-122"/>
                              </a:rPr>
                              <m:t>𝒏</m:t>
                            </m:r>
                          </m:e>
                          <m:sup>
                            <m:func>
                              <m:func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ea typeface="黑体" pitchFamily="2" charset="-122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  <a:ea typeface="黑体" pitchFamily="2" charset="-122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>
                                        <a:latin typeface="Cambria Math"/>
                                        <a:ea typeface="黑体" pitchFamily="2" charset="-122"/>
                                      </a:rPr>
                                      <m:t>log</m:t>
                                    </m:r>
                                  </m:e>
                                  <m:sub>
                                    <m:r>
                                      <a:rPr lang="en-US" altLang="zh-CN" i="1">
                                        <a:latin typeface="Cambria Math"/>
                                        <a:ea typeface="黑体" pitchFamily="2" charset="-122"/>
                                      </a:rPr>
                                      <m:t>𝒃</m:t>
                                    </m:r>
                                  </m:sub>
                                </m:sSub>
                              </m:fName>
                              <m:e>
                                <m:r>
                                  <a:rPr lang="en-US" altLang="zh-CN" i="1">
                                    <a:latin typeface="Cambria Math"/>
                                    <a:ea typeface="黑体" pitchFamily="2" charset="-122"/>
                                  </a:rPr>
                                  <m:t>𝒂</m:t>
                                </m:r>
                              </m:e>
                            </m:func>
                          </m:sup>
                        </m:sSup>
                      </m:e>
                    </m:d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+</m:t>
                    </m:r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𝒈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/>
                            <a:ea typeface="黑体" pitchFamily="2" charset="-122"/>
                          </a:rPr>
                          <m:t>𝒏</m:t>
                        </m:r>
                      </m:e>
                    </m:d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=</m:t>
                    </m:r>
                    <m:r>
                      <a:rPr lang="zh-CN" altLang="en-US" i="1" smtClean="0">
                        <a:latin typeface="Cambria Math"/>
                        <a:ea typeface="黑体" pitchFamily="2" charset="-122"/>
                      </a:rPr>
                      <m:t>𝚯</m:t>
                    </m:r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(</m:t>
                    </m:r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𝒇</m:t>
                    </m:r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(</m:t>
                    </m:r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𝒏</m:t>
                    </m:r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))</m:t>
                    </m:r>
                  </m:oMath>
                </a14:m>
                <a:endParaRPr lang="en-US" altLang="zh-CN" dirty="0">
                  <a:latin typeface="Arial" charset="0"/>
                  <a:ea typeface="黑体" pitchFamily="2" charset="-122"/>
                </a:endParaRPr>
              </a:p>
            </p:txBody>
          </p:sp>
        </mc:Choice>
        <mc:Fallback xmlns="">
          <p:sp>
            <p:nvSpPr>
              <p:cNvPr id="8195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96" t="-2308" b="-1487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96" name="灯片编号占位符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CF84EC63-10EB-4EE3-BD7E-0F3F2F7FF479}" type="slidenum">
              <a:rPr lang="en-US" altLang="zh-CN" smtClean="0">
                <a:solidFill>
                  <a:srgbClr val="006600"/>
                </a:solidFill>
                <a:latin typeface="Courier New" pitchFamily="49" charset="0"/>
                <a:ea typeface="华文新魏" pitchFamily="2" charset="-122"/>
              </a:rPr>
              <a:pPr eaLnBrk="1" hangingPunct="1"/>
              <a:t>31</a:t>
            </a:fld>
            <a:endParaRPr lang="en-US" altLang="zh-CN" smtClean="0">
              <a:solidFill>
                <a:srgbClr val="006600"/>
              </a:solidFill>
              <a:latin typeface="Courier New" pitchFamily="49" charset="0"/>
              <a:ea typeface="华文新魏" pitchFamily="2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6696236" y="683211"/>
                <a:ext cx="2158668" cy="8822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1" i="1">
                          <a:latin typeface="Cambria Math"/>
                        </a:rPr>
                        <m:t>𝒈</m:t>
                      </m:r>
                      <m:d>
                        <m:dPr>
                          <m:ctrlPr>
                            <a:rPr lang="en-US" altLang="zh-CN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1" i="1">
                              <a:latin typeface="Cambria Math"/>
                            </a:rPr>
                            <m:t>𝒏</m:t>
                          </m:r>
                        </m:e>
                      </m:d>
                      <m:r>
                        <a:rPr lang="en-US" altLang="zh-CN" b="1" i="1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CN" i="1">
                              <a:latin typeface="Cambria Math"/>
                            </a:rPr>
                            <m:t>𝒊</m:t>
                          </m:r>
                          <m:r>
                            <a:rPr lang="en-US" altLang="zh-CN" i="1">
                              <a:latin typeface="Cambria Math"/>
                            </a:rPr>
                            <m:t>=</m:t>
                          </m:r>
                          <m:r>
                            <a:rPr lang="en-US" altLang="zh-CN" i="1">
                              <a:latin typeface="Cambria Math"/>
                            </a:rPr>
                            <m:t>𝟎</m:t>
                          </m:r>
                        </m:sub>
                        <m:sup>
                          <m:r>
                            <a:rPr lang="en-US" altLang="zh-CN" i="1">
                              <a:latin typeface="Cambria Math"/>
                            </a:rPr>
                            <m:t>𝒌</m:t>
                          </m:r>
                          <m:r>
                            <a:rPr lang="en-US" altLang="zh-CN" i="1">
                              <a:latin typeface="Cambria Math"/>
                            </a:rPr>
                            <m:t>−</m:t>
                          </m:r>
                          <m:r>
                            <a:rPr lang="en-US" altLang="zh-CN" i="1">
                              <a:latin typeface="Cambria Math"/>
                            </a:rPr>
                            <m:t>𝟏</m:t>
                          </m:r>
                        </m:sup>
                        <m:e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latin typeface="Cambria Math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altLang="zh-CN" i="1">
                                  <a:latin typeface="Cambria Math"/>
                                </a:rPr>
                                <m:t>𝒊</m:t>
                              </m:r>
                            </m:sup>
                          </m:sSup>
                          <m:r>
                            <a:rPr lang="en-US" altLang="zh-CN" b="1" i="1">
                              <a:latin typeface="Cambria Math"/>
                            </a:rPr>
                            <m:t>𝒇</m:t>
                          </m:r>
                          <m:r>
                            <a:rPr lang="en-US" altLang="zh-CN" b="1" i="1">
                              <a:latin typeface="Cambria Math"/>
                            </a:rPr>
                            <m:t>(</m:t>
                          </m:r>
                          <m:f>
                            <m:f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i="1">
                                  <a:latin typeface="Cambria Math"/>
                                </a:rPr>
                                <m:t>𝒏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>
                                      <a:latin typeface="Cambria Math"/>
                                    </a:rPr>
                                    <m:t>𝒃</m:t>
                                  </m:r>
                                </m:e>
                                <m:sup>
                                  <m:r>
                                    <a:rPr lang="en-US" altLang="zh-CN" i="1">
                                      <a:latin typeface="Cambria Math"/>
                                    </a:rPr>
                                    <m:t>𝒊</m:t>
                                  </m:r>
                                </m:sup>
                              </m:sSup>
                            </m:den>
                          </m:f>
                          <m:r>
                            <a:rPr lang="en-US" altLang="zh-CN" b="1" i="1">
                              <a:latin typeface="Cambria Math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6236" y="683211"/>
                <a:ext cx="2158668" cy="88222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4319972" y="1556792"/>
                <a:ext cx="4815293" cy="4138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2000" i="1">
                              <a:latin typeface="Cambria Math" panose="02040503050406030204" pitchFamily="18" charset="0"/>
                              <a:ea typeface="黑体" pitchFamily="2" charset="-122"/>
                            </a:rPr>
                          </m:ctrlPr>
                        </m:sSupPr>
                        <m:e>
                          <m:r>
                            <a:rPr lang="en-US" altLang="zh-CN" sz="2000" b="1" i="1">
                              <a:latin typeface="Cambria Math"/>
                              <a:ea typeface="黑体" pitchFamily="2" charset="-122"/>
                            </a:rPr>
                            <m:t>𝒏</m:t>
                          </m:r>
                          <m:r>
                            <a:rPr lang="en-US" altLang="zh-CN" sz="2000" b="1" i="1">
                              <a:latin typeface="Cambria Math"/>
                              <a:ea typeface="黑体" pitchFamily="2" charset="-122"/>
                            </a:rPr>
                            <m:t>=</m:t>
                          </m:r>
                          <m:r>
                            <a:rPr lang="en-US" altLang="zh-CN" sz="2000" b="1" i="1">
                              <a:latin typeface="Cambria Math"/>
                              <a:ea typeface="黑体" pitchFamily="2" charset="-122"/>
                            </a:rPr>
                            <m:t>𝒃</m:t>
                          </m:r>
                        </m:e>
                        <m:sup>
                          <m:r>
                            <a:rPr lang="en-US" altLang="zh-CN" sz="2000" b="1" i="1">
                              <a:latin typeface="Cambria Math"/>
                              <a:ea typeface="黑体" pitchFamily="2" charset="-122"/>
                            </a:rPr>
                            <m:t>𝒌</m:t>
                          </m:r>
                        </m:sup>
                      </m:sSup>
                      <m:r>
                        <a:rPr lang="en-US" altLang="zh-CN" sz="2000" b="1" i="1">
                          <a:latin typeface="Cambria Math"/>
                          <a:ea typeface="黑体" pitchFamily="2" charset="-122"/>
                        </a:rPr>
                        <m:t>, </m:t>
                      </m:r>
                      <m:r>
                        <a:rPr lang="en-US" altLang="zh-CN" sz="2000" b="1" i="1">
                          <a:latin typeface="Cambria Math"/>
                          <a:ea typeface="黑体" pitchFamily="2" charset="-122"/>
                        </a:rPr>
                        <m:t>𝒌</m:t>
                      </m:r>
                      <m:r>
                        <a:rPr lang="en-US" altLang="zh-CN" sz="2000" b="1" i="1">
                          <a:latin typeface="Cambria Math"/>
                          <a:ea typeface="黑体" pitchFamily="2" charset="-122"/>
                        </a:rPr>
                        <m:t>=</m:t>
                      </m:r>
                      <m:func>
                        <m:funcPr>
                          <m:ctrlPr>
                            <a:rPr lang="en-US" altLang="zh-CN" sz="2000" b="1" i="1">
                              <a:latin typeface="Cambria Math" panose="02040503050406030204" pitchFamily="18" charset="0"/>
                              <a:ea typeface="黑体" pitchFamily="2" charset="-122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altLang="zh-CN" sz="2000" b="1" i="1">
                                  <a:latin typeface="Cambria Math" panose="02040503050406030204" pitchFamily="18" charset="0"/>
                                  <a:ea typeface="黑体" pitchFamily="2" charset="-122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000">
                                  <a:latin typeface="Cambria Math"/>
                                  <a:ea typeface="黑体" pitchFamily="2" charset="-122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altLang="zh-CN" sz="2000" b="1" i="1">
                                  <a:latin typeface="Cambria Math"/>
                                  <a:ea typeface="黑体" pitchFamily="2" charset="-122"/>
                                </a:rPr>
                                <m:t>𝒃</m:t>
                              </m:r>
                            </m:sub>
                          </m:sSub>
                        </m:fName>
                        <m:e>
                          <m:r>
                            <a:rPr lang="en-US" altLang="zh-CN" sz="2000" b="1" i="1">
                              <a:latin typeface="Cambria Math"/>
                              <a:ea typeface="黑体" pitchFamily="2" charset="-122"/>
                            </a:rPr>
                            <m:t>𝒏</m:t>
                          </m:r>
                        </m:e>
                      </m:func>
                      <m:r>
                        <a:rPr lang="en-US" altLang="zh-CN" sz="2000" b="1" i="1">
                          <a:latin typeface="Cambria Math"/>
                          <a:ea typeface="黑体" pitchFamily="2" charset="-122"/>
                        </a:rPr>
                        <m:t>, </m:t>
                      </m:r>
                      <m:sSup>
                        <m:sSupPr>
                          <m:ctrlPr>
                            <a:rPr lang="en-US" altLang="zh-CN" sz="2000" b="1" i="1">
                              <a:latin typeface="Cambria Math" panose="02040503050406030204" pitchFamily="18" charset="0"/>
                              <a:ea typeface="黑体" pitchFamily="2" charset="-122"/>
                            </a:rPr>
                          </m:ctrlPr>
                        </m:sSupPr>
                        <m:e>
                          <m:r>
                            <a:rPr lang="en-US" altLang="zh-CN" sz="2000" b="1" i="1">
                              <a:latin typeface="Cambria Math"/>
                              <a:ea typeface="黑体" pitchFamily="2" charset="-122"/>
                            </a:rPr>
                            <m:t>𝒂</m:t>
                          </m:r>
                        </m:e>
                        <m:sup>
                          <m:r>
                            <a:rPr lang="en-US" altLang="zh-CN" sz="2000" b="1" i="1">
                              <a:latin typeface="Cambria Math"/>
                              <a:ea typeface="黑体" pitchFamily="2" charset="-122"/>
                            </a:rPr>
                            <m:t>𝒌</m:t>
                          </m:r>
                        </m:sup>
                      </m:sSup>
                      <m:r>
                        <a:rPr lang="en-US" altLang="zh-CN" sz="2000" b="1" i="1">
                          <a:latin typeface="Cambria Math"/>
                          <a:ea typeface="黑体" pitchFamily="2" charset="-122"/>
                        </a:rPr>
                        <m:t>=</m:t>
                      </m:r>
                      <m:sSup>
                        <m:sSupPr>
                          <m:ctrlPr>
                            <a:rPr lang="en-US" altLang="zh-CN" sz="2000" i="1">
                              <a:latin typeface="Cambria Math" panose="02040503050406030204" pitchFamily="18" charset="0"/>
                              <a:ea typeface="黑体" pitchFamily="2" charset="-122"/>
                            </a:rPr>
                          </m:ctrlPr>
                        </m:sSupPr>
                        <m:e>
                          <m:r>
                            <a:rPr lang="en-US" altLang="zh-CN" sz="2000" i="1">
                              <a:latin typeface="Cambria Math"/>
                              <a:ea typeface="黑体" pitchFamily="2" charset="-122"/>
                            </a:rPr>
                            <m:t>𝒂</m:t>
                          </m:r>
                        </m:e>
                        <m:sup>
                          <m:func>
                            <m:func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ea typeface="黑体" pitchFamily="2" charset="-122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  <a:ea typeface="黑体" pitchFamily="2" charset="-122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2000">
                                      <a:latin typeface="Cambria Math"/>
                                      <a:ea typeface="黑体" pitchFamily="2" charset="-122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altLang="zh-CN" sz="2000" i="1">
                                      <a:latin typeface="Cambria Math"/>
                                      <a:ea typeface="黑体" pitchFamily="2" charset="-122"/>
                                    </a:rPr>
                                    <m:t>𝒃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altLang="zh-CN" sz="2000" i="1">
                                  <a:latin typeface="Cambria Math"/>
                                  <a:ea typeface="黑体" pitchFamily="2" charset="-122"/>
                                </a:rPr>
                                <m:t>𝒏</m:t>
                              </m:r>
                            </m:e>
                          </m:func>
                        </m:sup>
                      </m:sSup>
                      <m:r>
                        <a:rPr lang="en-US" altLang="zh-CN" sz="2000" i="1">
                          <a:latin typeface="Cambria Math"/>
                          <a:ea typeface="黑体" pitchFamily="2" charset="-122"/>
                        </a:rPr>
                        <m:t>=</m:t>
                      </m:r>
                      <m:sSup>
                        <m:sSupPr>
                          <m:ctrlPr>
                            <a:rPr lang="en-US" altLang="zh-CN" sz="2000" i="1">
                              <a:latin typeface="Cambria Math" panose="02040503050406030204" pitchFamily="18" charset="0"/>
                              <a:ea typeface="黑体" pitchFamily="2" charset="-122"/>
                            </a:rPr>
                          </m:ctrlPr>
                        </m:sSupPr>
                        <m:e>
                          <m:r>
                            <a:rPr lang="en-US" altLang="zh-CN" sz="2000" b="1" i="1">
                              <a:latin typeface="Cambria Math"/>
                              <a:ea typeface="黑体" pitchFamily="2" charset="-122"/>
                            </a:rPr>
                            <m:t>𝒏</m:t>
                          </m:r>
                        </m:e>
                        <m:sup>
                          <m:func>
                            <m:func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ea typeface="黑体" pitchFamily="2" charset="-122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  <a:ea typeface="黑体" pitchFamily="2" charset="-122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2000">
                                      <a:latin typeface="Cambria Math"/>
                                      <a:ea typeface="黑体" pitchFamily="2" charset="-122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altLang="zh-CN" sz="2000" i="1">
                                      <a:latin typeface="Cambria Math"/>
                                      <a:ea typeface="黑体" pitchFamily="2" charset="-122"/>
                                    </a:rPr>
                                    <m:t>𝒃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altLang="zh-CN" sz="2000" b="1" i="1">
                                  <a:latin typeface="Cambria Math"/>
                                  <a:ea typeface="黑体" pitchFamily="2" charset="-122"/>
                                </a:rPr>
                                <m:t>𝒂</m:t>
                              </m:r>
                            </m:e>
                          </m:func>
                        </m:sup>
                      </m:sSup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9972" y="1556792"/>
                <a:ext cx="4815293" cy="413896"/>
              </a:xfrm>
              <a:prstGeom prst="rect">
                <a:avLst/>
              </a:prstGeom>
              <a:blipFill rotWithShape="1">
                <a:blip r:embed="rId4"/>
                <a:stretch>
                  <a:fillRect b="-1617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62854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48C025-5291-4BF6-8336-4D295967B217}" type="slidenum">
              <a:rPr lang="en-US" altLang="zh-CN" smtClean="0"/>
              <a:pPr>
                <a:defRPr/>
              </a:pPr>
              <a:t>32</a:t>
            </a:fld>
            <a:endParaRPr lang="en-US" altLang="zh-CN" dirty="0"/>
          </a:p>
        </p:txBody>
      </p:sp>
      <p:sp>
        <p:nvSpPr>
          <p:cNvPr id="5" name="矩形 4"/>
          <p:cNvSpPr/>
          <p:nvPr/>
        </p:nvSpPr>
        <p:spPr>
          <a:xfrm>
            <a:off x="897893" y="2132856"/>
            <a:ext cx="624644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altLang="zh-CN" sz="4000" i="1" dirty="0"/>
              <a:t>T</a:t>
            </a:r>
            <a:r>
              <a:rPr lang="en-US" altLang="zh-CN" sz="4000" dirty="0"/>
              <a:t>(</a:t>
            </a:r>
            <a:r>
              <a:rPr lang="en-US" altLang="zh-CN" sz="4000" i="1" dirty="0"/>
              <a:t>n</a:t>
            </a:r>
            <a:r>
              <a:rPr lang="en-US" altLang="zh-CN" sz="4000" dirty="0"/>
              <a:t>)=7</a:t>
            </a:r>
            <a:r>
              <a:rPr lang="en-US" altLang="zh-CN" sz="4000" i="1" dirty="0"/>
              <a:t>T</a:t>
            </a:r>
            <a:r>
              <a:rPr lang="en-US" altLang="zh-CN" sz="4000" dirty="0"/>
              <a:t>(</a:t>
            </a:r>
            <a:r>
              <a:rPr lang="en-US" altLang="zh-CN" sz="4000" i="1" dirty="0"/>
              <a:t>n</a:t>
            </a:r>
            <a:r>
              <a:rPr lang="en-US" altLang="zh-CN" sz="4000" dirty="0"/>
              <a:t>/7</a:t>
            </a:r>
            <a:r>
              <a:rPr lang="en-US" altLang="zh-CN" sz="4000" dirty="0" smtClean="0"/>
              <a:t>)+</a:t>
            </a:r>
            <a:r>
              <a:rPr lang="en-US" altLang="zh-CN" sz="4000" i="1" dirty="0" smtClean="0"/>
              <a:t>n</a:t>
            </a:r>
            <a:r>
              <a:rPr lang="en-US" altLang="zh-CN" sz="4000" dirty="0" smtClean="0"/>
              <a:t>  </a:t>
            </a:r>
          </a:p>
          <a:p>
            <a:pPr lvl="1"/>
            <a:r>
              <a:rPr lang="en-US" altLang="zh-CN" sz="4000" i="1" dirty="0" smtClean="0"/>
              <a:t>T</a:t>
            </a:r>
            <a:r>
              <a:rPr lang="en-US" altLang="zh-CN" sz="4000" dirty="0" smtClean="0"/>
              <a:t>(</a:t>
            </a:r>
            <a:r>
              <a:rPr lang="en-US" altLang="zh-CN" sz="4000" i="1" dirty="0" smtClean="0"/>
              <a:t>n</a:t>
            </a:r>
            <a:r>
              <a:rPr lang="en-US" altLang="zh-CN" sz="4000" dirty="0"/>
              <a:t>)=8</a:t>
            </a:r>
            <a:r>
              <a:rPr lang="en-US" altLang="zh-CN" sz="4000" i="1" dirty="0"/>
              <a:t>T</a:t>
            </a:r>
            <a:r>
              <a:rPr lang="en-US" altLang="zh-CN" sz="4000" dirty="0"/>
              <a:t>(</a:t>
            </a:r>
            <a:r>
              <a:rPr lang="en-US" altLang="zh-CN" sz="4000" i="1" dirty="0"/>
              <a:t>n</a:t>
            </a:r>
            <a:r>
              <a:rPr lang="en-US" altLang="zh-CN" sz="4000" dirty="0"/>
              <a:t>/6)+</a:t>
            </a:r>
            <a:r>
              <a:rPr lang="en-US" altLang="zh-CN" sz="4000" i="1" dirty="0" smtClean="0"/>
              <a:t>n</a:t>
            </a:r>
            <a:r>
              <a:rPr lang="en-US" altLang="zh-CN" sz="4000" baseline="30000" dirty="0" smtClean="0"/>
              <a:t>3/2</a:t>
            </a:r>
            <a:r>
              <a:rPr lang="en-US" altLang="zh-CN" sz="4000" dirty="0" smtClean="0"/>
              <a:t>log</a:t>
            </a:r>
            <a:r>
              <a:rPr lang="en-US" altLang="zh-CN" sz="4000" i="1" dirty="0" smtClean="0"/>
              <a:t>n</a:t>
            </a:r>
          </a:p>
          <a:p>
            <a:pPr lvl="1"/>
            <a:r>
              <a:rPr lang="en-US" altLang="zh-CN" sz="4000" i="1" dirty="0" smtClean="0"/>
              <a:t>T</a:t>
            </a:r>
            <a:r>
              <a:rPr lang="en-US" altLang="zh-CN" sz="4000" dirty="0" smtClean="0"/>
              <a:t>(</a:t>
            </a:r>
            <a:r>
              <a:rPr lang="en-US" altLang="zh-CN" sz="4000" i="1" dirty="0" smtClean="0"/>
              <a:t>n</a:t>
            </a:r>
            <a:r>
              <a:rPr lang="en-US" altLang="zh-CN" sz="4000" dirty="0"/>
              <a:t>)=2</a:t>
            </a:r>
            <a:r>
              <a:rPr lang="en-US" altLang="zh-CN" sz="4000" i="1" dirty="0"/>
              <a:t>T</a:t>
            </a:r>
            <a:r>
              <a:rPr lang="en-US" altLang="zh-CN" sz="4000" dirty="0"/>
              <a:t>(</a:t>
            </a:r>
            <a:r>
              <a:rPr lang="en-US" altLang="zh-CN" sz="4000" i="1" dirty="0"/>
              <a:t>n</a:t>
            </a:r>
            <a:r>
              <a:rPr lang="en-US" altLang="zh-CN" sz="4000" baseline="30000" dirty="0"/>
              <a:t>1/3</a:t>
            </a:r>
            <a:r>
              <a:rPr lang="en-US" altLang="zh-CN" sz="4000" dirty="0"/>
              <a:t>)+1</a:t>
            </a:r>
            <a:endParaRPr lang="zh-CN" altLang="en-US" sz="4000" dirty="0"/>
          </a:p>
        </p:txBody>
      </p:sp>
    </p:spTree>
    <p:extLst>
      <p:ext uri="{BB962C8B-B14F-4D97-AF65-F5344CB8AC3E}">
        <p14:creationId xmlns:p14="http://schemas.microsoft.com/office/powerpoint/2010/main" val="11865473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复杂性函数的阶</a:t>
            </a:r>
          </a:p>
        </p:txBody>
      </p:sp>
      <p:sp>
        <p:nvSpPr>
          <p:cNvPr id="28675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zh-CN" dirty="0" smtClean="0">
                <a:latin typeface="Arial" charset="0"/>
                <a:ea typeface="黑体" pitchFamily="2" charset="-122"/>
              </a:rPr>
              <a:t>渐近复杂性</a:t>
            </a:r>
            <a:endParaRPr lang="en-US" altLang="zh-CN" dirty="0" smtClean="0">
              <a:latin typeface="Arial" charset="0"/>
              <a:ea typeface="黑体" pitchFamily="2" charset="-122"/>
            </a:endParaRPr>
          </a:p>
          <a:p>
            <a:pPr lvl="1"/>
            <a:r>
              <a:rPr lang="zh-CN" altLang="zh-CN" dirty="0" smtClean="0">
                <a:latin typeface="Arial" charset="0"/>
                <a:ea typeface="黑体" pitchFamily="2" charset="-122"/>
              </a:rPr>
              <a:t>当输入规模趋于极限情形时</a:t>
            </a:r>
            <a:r>
              <a:rPr lang="en-US" altLang="zh-CN" dirty="0" smtClean="0">
                <a:latin typeface="Arial" charset="0"/>
                <a:ea typeface="黑体" pitchFamily="2" charset="-122"/>
              </a:rPr>
              <a:t>(</a:t>
            </a:r>
            <a:r>
              <a:rPr lang="zh-CN" altLang="zh-CN" dirty="0" smtClean="0">
                <a:latin typeface="Arial" charset="0"/>
                <a:ea typeface="黑体" pitchFamily="2" charset="-122"/>
              </a:rPr>
              <a:t>相当大</a:t>
            </a:r>
            <a:r>
              <a:rPr lang="en-US" altLang="zh-CN" dirty="0" smtClean="0">
                <a:latin typeface="Arial" charset="0"/>
                <a:ea typeface="黑体" pitchFamily="2" charset="-122"/>
              </a:rPr>
              <a:t>)</a:t>
            </a:r>
            <a:r>
              <a:rPr lang="zh-CN" altLang="zh-CN" dirty="0" smtClean="0">
                <a:latin typeface="Arial" charset="0"/>
                <a:ea typeface="黑体" pitchFamily="2" charset="-122"/>
              </a:rPr>
              <a:t>的复杂性</a:t>
            </a:r>
            <a:endParaRPr lang="en-US" altLang="zh-CN" dirty="0" smtClean="0">
              <a:latin typeface="Arial" charset="0"/>
              <a:ea typeface="黑体" pitchFamily="2" charset="-122"/>
            </a:endParaRPr>
          </a:p>
          <a:p>
            <a:pPr lvl="1"/>
            <a:r>
              <a:rPr lang="zh-CN" altLang="zh-CN" dirty="0" smtClean="0">
                <a:latin typeface="Arial" charset="0"/>
                <a:ea typeface="黑体" pitchFamily="2" charset="-122"/>
              </a:rPr>
              <a:t>表示复杂性</a:t>
            </a:r>
            <a:r>
              <a:rPr lang="zh-CN" altLang="en-US" dirty="0" smtClean="0">
                <a:latin typeface="Arial" charset="0"/>
                <a:ea typeface="黑体" pitchFamily="2" charset="-122"/>
              </a:rPr>
              <a:t>阶</a:t>
            </a:r>
            <a:r>
              <a:rPr lang="zh-CN" altLang="zh-CN" dirty="0" smtClean="0">
                <a:latin typeface="Arial" charset="0"/>
                <a:ea typeface="黑体" pitchFamily="2" charset="-122"/>
              </a:rPr>
              <a:t>的三个记号</a:t>
            </a:r>
            <a:endParaRPr lang="en-US" altLang="zh-CN" dirty="0" smtClean="0">
              <a:latin typeface="Arial" charset="0"/>
              <a:ea typeface="黑体" pitchFamily="2" charset="-122"/>
            </a:endParaRPr>
          </a:p>
          <a:p>
            <a:pPr lvl="1"/>
            <a:r>
              <a:rPr lang="en-US" altLang="zh-CN" dirty="0" smtClean="0">
                <a:latin typeface="Arial" charset="0"/>
                <a:ea typeface="黑体" pitchFamily="2" charset="-122"/>
              </a:rPr>
              <a:t>T(n)=O(f(n))</a:t>
            </a:r>
          </a:p>
          <a:p>
            <a:pPr lvl="2"/>
            <a:r>
              <a:rPr lang="zh-CN" altLang="zh-CN" dirty="0" smtClean="0">
                <a:latin typeface="Arial" charset="0"/>
                <a:ea typeface="黑体" pitchFamily="2" charset="-122"/>
              </a:rPr>
              <a:t>若存在</a:t>
            </a:r>
            <a:r>
              <a:rPr lang="en-US" altLang="zh-CN" dirty="0" smtClean="0">
                <a:latin typeface="Arial" charset="0"/>
                <a:ea typeface="黑体" pitchFamily="2" charset="-122"/>
              </a:rPr>
              <a:t>c &gt; 0</a:t>
            </a:r>
            <a:r>
              <a:rPr lang="zh-CN" altLang="zh-CN" dirty="0" smtClean="0">
                <a:latin typeface="Arial" charset="0"/>
                <a:ea typeface="黑体" pitchFamily="2" charset="-122"/>
              </a:rPr>
              <a:t>，和正整数</a:t>
            </a:r>
            <a:r>
              <a:rPr lang="en-US" altLang="zh-CN" dirty="0" smtClean="0">
                <a:latin typeface="Arial" charset="0"/>
                <a:ea typeface="黑体" pitchFamily="2" charset="-122"/>
              </a:rPr>
              <a:t>n</a:t>
            </a:r>
            <a:r>
              <a:rPr lang="en-US" altLang="zh-CN" baseline="-25000" dirty="0" smtClean="0">
                <a:latin typeface="Arial" charset="0"/>
                <a:ea typeface="黑体" pitchFamily="2" charset="-122"/>
              </a:rPr>
              <a:t>0</a:t>
            </a:r>
            <a:r>
              <a:rPr lang="en-US" altLang="zh-CN" dirty="0" smtClean="0">
                <a:latin typeface="Arial" charset="0"/>
                <a:ea typeface="黑体" pitchFamily="2" charset="-122"/>
              </a:rPr>
              <a:t>≥1</a:t>
            </a:r>
            <a:r>
              <a:rPr lang="zh-CN" altLang="zh-CN" dirty="0" smtClean="0">
                <a:latin typeface="Arial" charset="0"/>
                <a:ea typeface="黑体" pitchFamily="2" charset="-122"/>
              </a:rPr>
              <a:t>，使得当</a:t>
            </a:r>
            <a:r>
              <a:rPr lang="en-US" altLang="zh-CN" dirty="0" smtClean="0">
                <a:latin typeface="Arial" charset="0"/>
                <a:ea typeface="黑体" pitchFamily="2" charset="-122"/>
              </a:rPr>
              <a:t>n≥n</a:t>
            </a:r>
            <a:r>
              <a:rPr lang="en-US" altLang="zh-CN" baseline="-25000" dirty="0" smtClean="0">
                <a:latin typeface="Arial" charset="0"/>
                <a:ea typeface="黑体" pitchFamily="2" charset="-122"/>
              </a:rPr>
              <a:t>0</a:t>
            </a:r>
            <a:r>
              <a:rPr lang="zh-CN" altLang="zh-CN" dirty="0" smtClean="0">
                <a:latin typeface="Arial" charset="0"/>
                <a:ea typeface="黑体" pitchFamily="2" charset="-122"/>
              </a:rPr>
              <a:t>时，有</a:t>
            </a:r>
            <a:r>
              <a:rPr lang="en-US" altLang="zh-CN" dirty="0" smtClean="0">
                <a:latin typeface="Arial" charset="0"/>
                <a:ea typeface="黑体" pitchFamily="2" charset="-122"/>
              </a:rPr>
              <a:t> T(n)≤c*f(n)</a:t>
            </a:r>
            <a:r>
              <a:rPr lang="zh-CN" altLang="en-US" dirty="0" smtClean="0">
                <a:latin typeface="Arial" charset="0"/>
                <a:ea typeface="黑体" pitchFamily="2" charset="-122"/>
              </a:rPr>
              <a:t>成立</a:t>
            </a:r>
            <a:r>
              <a:rPr lang="zh-CN" altLang="zh-CN" dirty="0" smtClean="0">
                <a:latin typeface="Arial" charset="0"/>
                <a:ea typeface="黑体" pitchFamily="2" charset="-122"/>
              </a:rPr>
              <a:t>。</a:t>
            </a:r>
          </a:p>
          <a:p>
            <a:pPr lvl="2"/>
            <a:r>
              <a:rPr lang="zh-CN" altLang="zh-CN" dirty="0" smtClean="0">
                <a:latin typeface="Arial" charset="0"/>
                <a:ea typeface="黑体" pitchFamily="2" charset="-122"/>
              </a:rPr>
              <a:t>给出算法复杂度的上界，不可能比</a:t>
            </a:r>
            <a:r>
              <a:rPr lang="en-US" altLang="zh-CN" dirty="0" smtClean="0">
                <a:latin typeface="Arial" charset="0"/>
                <a:ea typeface="黑体" pitchFamily="2" charset="-122"/>
              </a:rPr>
              <a:t>c*f(n)</a:t>
            </a:r>
            <a:r>
              <a:rPr lang="zh-CN" altLang="zh-CN" dirty="0" smtClean="0">
                <a:latin typeface="Arial" charset="0"/>
                <a:ea typeface="黑体" pitchFamily="2" charset="-122"/>
              </a:rPr>
              <a:t>更大</a:t>
            </a:r>
          </a:p>
          <a:p>
            <a:pPr lvl="2"/>
            <a:r>
              <a:rPr lang="en-US" altLang="zh-CN" dirty="0" smtClean="0">
                <a:latin typeface="Arial" charset="0"/>
                <a:ea typeface="黑体" pitchFamily="2" charset="-122"/>
              </a:rPr>
              <a:t>e.g. T(n)=3n</a:t>
            </a:r>
            <a:r>
              <a:rPr lang="en-US" altLang="zh-CN" baseline="30000" dirty="0" smtClean="0">
                <a:latin typeface="Arial" charset="0"/>
                <a:ea typeface="黑体" pitchFamily="2" charset="-122"/>
              </a:rPr>
              <a:t>3</a:t>
            </a:r>
            <a:r>
              <a:rPr lang="en-US" altLang="zh-CN" dirty="0" smtClean="0">
                <a:latin typeface="Arial" charset="0"/>
                <a:ea typeface="黑体" pitchFamily="2" charset="-122"/>
              </a:rPr>
              <a:t>+2n</a:t>
            </a:r>
            <a:r>
              <a:rPr lang="en-US" altLang="zh-CN" baseline="30000" dirty="0" smtClean="0">
                <a:latin typeface="Arial" charset="0"/>
                <a:ea typeface="黑体" pitchFamily="2" charset="-122"/>
              </a:rPr>
              <a:t>2</a:t>
            </a:r>
            <a:r>
              <a:rPr lang="zh-CN" altLang="zh-CN" dirty="0" smtClean="0">
                <a:latin typeface="Arial" charset="0"/>
                <a:ea typeface="黑体" pitchFamily="2" charset="-122"/>
              </a:rPr>
              <a:t>，取</a:t>
            </a:r>
            <a:r>
              <a:rPr lang="en-US" altLang="zh-CN" dirty="0" smtClean="0">
                <a:latin typeface="Arial" charset="0"/>
                <a:ea typeface="黑体" pitchFamily="2" charset="-122"/>
              </a:rPr>
              <a:t>c=5</a:t>
            </a:r>
            <a:r>
              <a:rPr lang="zh-CN" altLang="zh-CN" dirty="0" smtClean="0">
                <a:latin typeface="Arial" charset="0"/>
                <a:ea typeface="黑体" pitchFamily="2" charset="-122"/>
              </a:rPr>
              <a:t>，</a:t>
            </a:r>
            <a:r>
              <a:rPr lang="en-US" altLang="zh-CN" dirty="0" smtClean="0">
                <a:latin typeface="Arial" charset="0"/>
                <a:ea typeface="黑体" pitchFamily="2" charset="-122"/>
              </a:rPr>
              <a:t>n</a:t>
            </a:r>
            <a:r>
              <a:rPr lang="en-US" altLang="zh-CN" baseline="-25000" dirty="0" smtClean="0">
                <a:latin typeface="Arial" charset="0"/>
                <a:ea typeface="黑体" pitchFamily="2" charset="-122"/>
              </a:rPr>
              <a:t>0</a:t>
            </a:r>
            <a:r>
              <a:rPr lang="en-US" altLang="zh-CN" dirty="0" smtClean="0">
                <a:latin typeface="Arial" charset="0"/>
                <a:ea typeface="黑体" pitchFamily="2" charset="-122"/>
              </a:rPr>
              <a:t>=1</a:t>
            </a:r>
            <a:r>
              <a:rPr lang="zh-CN" altLang="zh-CN" dirty="0" smtClean="0">
                <a:latin typeface="Arial" charset="0"/>
                <a:ea typeface="黑体" pitchFamily="2" charset="-122"/>
              </a:rPr>
              <a:t>，</a:t>
            </a:r>
            <a:r>
              <a:rPr lang="en-US" altLang="zh-CN" dirty="0" smtClean="0">
                <a:latin typeface="Arial" charset="0"/>
                <a:ea typeface="黑体" pitchFamily="2" charset="-122"/>
              </a:rPr>
              <a:t>f(n)=n</a:t>
            </a:r>
            <a:r>
              <a:rPr lang="en-US" altLang="zh-CN" baseline="30000" dirty="0" smtClean="0">
                <a:latin typeface="Arial" charset="0"/>
                <a:ea typeface="黑体" pitchFamily="2" charset="-122"/>
              </a:rPr>
              <a:t>3</a:t>
            </a:r>
            <a:r>
              <a:rPr lang="zh-CN" altLang="zh-CN" dirty="0" smtClean="0">
                <a:latin typeface="Arial" charset="0"/>
                <a:ea typeface="黑体" pitchFamily="2" charset="-122"/>
              </a:rPr>
              <a:t>，则当</a:t>
            </a:r>
            <a:r>
              <a:rPr lang="en-US" altLang="zh-CN" dirty="0" smtClean="0">
                <a:latin typeface="Arial" charset="0"/>
                <a:ea typeface="黑体" pitchFamily="2" charset="-122"/>
              </a:rPr>
              <a:t>n≥n</a:t>
            </a:r>
            <a:r>
              <a:rPr lang="en-US" altLang="zh-CN" baseline="-25000" dirty="0" smtClean="0">
                <a:latin typeface="Arial" charset="0"/>
                <a:ea typeface="黑体" pitchFamily="2" charset="-122"/>
              </a:rPr>
              <a:t>0</a:t>
            </a:r>
            <a:r>
              <a:rPr lang="en-US" altLang="zh-CN" dirty="0" smtClean="0">
                <a:latin typeface="Arial" charset="0"/>
                <a:ea typeface="黑体" pitchFamily="2" charset="-122"/>
              </a:rPr>
              <a:t>(=1)</a:t>
            </a:r>
            <a:r>
              <a:rPr lang="zh-CN" altLang="zh-CN" dirty="0" smtClean="0">
                <a:latin typeface="Arial" charset="0"/>
                <a:ea typeface="黑体" pitchFamily="2" charset="-122"/>
              </a:rPr>
              <a:t>时，有</a:t>
            </a:r>
            <a:r>
              <a:rPr lang="en-US" altLang="zh-CN" dirty="0" smtClean="0">
                <a:latin typeface="Arial" charset="0"/>
                <a:ea typeface="黑体" pitchFamily="2" charset="-122"/>
              </a:rPr>
              <a:t>3n</a:t>
            </a:r>
            <a:r>
              <a:rPr lang="en-US" altLang="zh-CN" baseline="30000" dirty="0" smtClean="0">
                <a:latin typeface="Arial" charset="0"/>
                <a:ea typeface="黑体" pitchFamily="2" charset="-122"/>
              </a:rPr>
              <a:t>3</a:t>
            </a:r>
            <a:r>
              <a:rPr lang="en-US" altLang="zh-CN" dirty="0" smtClean="0">
                <a:latin typeface="Arial" charset="0"/>
                <a:ea typeface="黑体" pitchFamily="2" charset="-122"/>
              </a:rPr>
              <a:t>+2n</a:t>
            </a:r>
            <a:r>
              <a:rPr lang="en-US" altLang="zh-CN" baseline="30000" dirty="0" smtClean="0">
                <a:latin typeface="Arial" charset="0"/>
                <a:ea typeface="黑体" pitchFamily="2" charset="-122"/>
              </a:rPr>
              <a:t>2</a:t>
            </a:r>
            <a:r>
              <a:rPr lang="en-US" altLang="zh-CN" dirty="0" smtClean="0">
                <a:latin typeface="Arial" charset="0"/>
                <a:ea typeface="黑体" pitchFamily="2" charset="-122"/>
              </a:rPr>
              <a:t>≤5n</a:t>
            </a:r>
            <a:r>
              <a:rPr lang="en-US" altLang="zh-CN" baseline="30000" dirty="0" smtClean="0">
                <a:latin typeface="Arial" charset="0"/>
                <a:ea typeface="黑体" pitchFamily="2" charset="-122"/>
              </a:rPr>
              <a:t>3</a:t>
            </a:r>
            <a:r>
              <a:rPr lang="en-US" altLang="zh-CN" dirty="0" smtClean="0">
                <a:latin typeface="Arial" charset="0"/>
                <a:ea typeface="黑体" pitchFamily="2" charset="-122"/>
              </a:rPr>
              <a:t> . ∴T(n)= O(n</a:t>
            </a:r>
            <a:r>
              <a:rPr lang="en-US" altLang="zh-CN" baseline="30000" dirty="0" smtClean="0">
                <a:latin typeface="Arial" charset="0"/>
                <a:ea typeface="黑体" pitchFamily="2" charset="-122"/>
              </a:rPr>
              <a:t>3</a:t>
            </a:r>
            <a:r>
              <a:rPr lang="en-US" altLang="zh-CN" dirty="0" smtClean="0">
                <a:latin typeface="Arial" charset="0"/>
                <a:ea typeface="黑体" pitchFamily="2" charset="-122"/>
              </a:rPr>
              <a:t>)</a:t>
            </a:r>
            <a:endParaRPr lang="zh-CN" altLang="en-US" dirty="0" smtClean="0">
              <a:latin typeface="Arial" charset="0"/>
              <a:ea typeface="黑体" pitchFamily="2" charset="-122"/>
            </a:endParaRPr>
          </a:p>
        </p:txBody>
      </p:sp>
      <p:sp>
        <p:nvSpPr>
          <p:cNvPr id="28676" name="灯片编号占位符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3D1AE6D4-2843-47D7-8566-733530153178}" type="slidenum">
              <a:rPr lang="en-US" altLang="zh-CN" smtClean="0">
                <a:solidFill>
                  <a:srgbClr val="006600"/>
                </a:solidFill>
                <a:latin typeface="Courier New" pitchFamily="49" charset="0"/>
                <a:ea typeface="华文新魏" pitchFamily="2" charset="-122"/>
              </a:rPr>
              <a:pPr eaLnBrk="1" hangingPunct="1"/>
              <a:t>4</a:t>
            </a:fld>
            <a:endParaRPr lang="en-US" altLang="zh-CN" smtClean="0">
              <a:solidFill>
                <a:srgbClr val="006600"/>
              </a:solidFill>
              <a:latin typeface="Courier New" pitchFamily="49" charset="0"/>
              <a:ea typeface="华文新魏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20476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复杂性</a:t>
            </a:r>
            <a:r>
              <a:rPr lang="zh-CN" altLang="en-US" dirty="0"/>
              <a:t>函数</a:t>
            </a:r>
            <a:r>
              <a:rPr lang="zh-CN" altLang="en-US" dirty="0" smtClean="0"/>
              <a:t>的</a:t>
            </a:r>
            <a:r>
              <a:rPr lang="zh-CN" altLang="en-US" dirty="0"/>
              <a:t>阶</a:t>
            </a:r>
            <a:endParaRPr lang="zh-CN" altLang="en-US" dirty="0" smtClean="0"/>
          </a:p>
        </p:txBody>
      </p:sp>
      <p:sp>
        <p:nvSpPr>
          <p:cNvPr id="29699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zh-CN" dirty="0" smtClean="0">
                <a:latin typeface="Arial" charset="0"/>
                <a:ea typeface="黑体" pitchFamily="2" charset="-122"/>
              </a:rPr>
              <a:t>渐近复杂性</a:t>
            </a:r>
            <a:endParaRPr lang="en-US" altLang="zh-CN" dirty="0" smtClean="0">
              <a:latin typeface="Arial" charset="0"/>
              <a:ea typeface="黑体" pitchFamily="2" charset="-122"/>
            </a:endParaRPr>
          </a:p>
          <a:p>
            <a:pPr lvl="1"/>
            <a:r>
              <a:rPr lang="zh-CN" altLang="zh-CN" dirty="0" smtClean="0">
                <a:latin typeface="Arial" charset="0"/>
                <a:ea typeface="黑体" pitchFamily="2" charset="-122"/>
              </a:rPr>
              <a:t>当输入规模趋于极限情形时</a:t>
            </a:r>
            <a:r>
              <a:rPr lang="en-US" altLang="zh-CN" dirty="0" smtClean="0">
                <a:latin typeface="Arial" charset="0"/>
                <a:ea typeface="黑体" pitchFamily="2" charset="-122"/>
              </a:rPr>
              <a:t>(</a:t>
            </a:r>
            <a:r>
              <a:rPr lang="zh-CN" altLang="zh-CN" dirty="0" smtClean="0">
                <a:latin typeface="Arial" charset="0"/>
                <a:ea typeface="黑体" pitchFamily="2" charset="-122"/>
              </a:rPr>
              <a:t>相当大</a:t>
            </a:r>
            <a:r>
              <a:rPr lang="en-US" altLang="zh-CN" dirty="0" smtClean="0">
                <a:latin typeface="Arial" charset="0"/>
                <a:ea typeface="黑体" pitchFamily="2" charset="-122"/>
              </a:rPr>
              <a:t>)</a:t>
            </a:r>
            <a:r>
              <a:rPr lang="zh-CN" altLang="zh-CN" dirty="0" smtClean="0">
                <a:latin typeface="Arial" charset="0"/>
                <a:ea typeface="黑体" pitchFamily="2" charset="-122"/>
              </a:rPr>
              <a:t>的复杂性</a:t>
            </a:r>
            <a:endParaRPr lang="en-US" altLang="zh-CN" dirty="0" smtClean="0">
              <a:latin typeface="Arial" charset="0"/>
              <a:ea typeface="黑体" pitchFamily="2" charset="-122"/>
            </a:endParaRPr>
          </a:p>
          <a:p>
            <a:pPr lvl="1"/>
            <a:r>
              <a:rPr lang="zh-CN" altLang="zh-CN" dirty="0">
                <a:latin typeface="Arial" charset="0"/>
                <a:ea typeface="黑体" pitchFamily="2" charset="-122"/>
              </a:rPr>
              <a:t>表示复杂性</a:t>
            </a:r>
            <a:r>
              <a:rPr lang="zh-CN" altLang="en-US" dirty="0">
                <a:latin typeface="Arial" charset="0"/>
                <a:ea typeface="黑体" pitchFamily="2" charset="-122"/>
              </a:rPr>
              <a:t>阶</a:t>
            </a:r>
            <a:r>
              <a:rPr lang="zh-CN" altLang="zh-CN" dirty="0">
                <a:latin typeface="Arial" charset="0"/>
                <a:ea typeface="黑体" pitchFamily="2" charset="-122"/>
              </a:rPr>
              <a:t>的三个记号</a:t>
            </a:r>
            <a:endParaRPr lang="en-US" altLang="zh-CN" dirty="0">
              <a:latin typeface="Arial" charset="0"/>
              <a:ea typeface="黑体" pitchFamily="2" charset="-122"/>
            </a:endParaRPr>
          </a:p>
          <a:p>
            <a:pPr lvl="1"/>
            <a:r>
              <a:rPr lang="en-US" altLang="zh-CN" dirty="0" smtClean="0">
                <a:latin typeface="Arial" charset="0"/>
                <a:ea typeface="黑体" pitchFamily="2" charset="-122"/>
              </a:rPr>
              <a:t>T(n)=Ω(f(n))</a:t>
            </a:r>
          </a:p>
          <a:p>
            <a:pPr lvl="2"/>
            <a:r>
              <a:rPr lang="zh-CN" altLang="zh-CN" dirty="0" smtClean="0">
                <a:latin typeface="Arial" charset="0"/>
                <a:ea typeface="黑体" pitchFamily="2" charset="-122"/>
              </a:rPr>
              <a:t>若存在</a:t>
            </a:r>
            <a:r>
              <a:rPr lang="en-US" altLang="zh-CN" dirty="0" smtClean="0">
                <a:latin typeface="Arial" charset="0"/>
                <a:ea typeface="黑体" pitchFamily="2" charset="-122"/>
              </a:rPr>
              <a:t>c &gt; 0</a:t>
            </a:r>
            <a:r>
              <a:rPr lang="zh-CN" altLang="zh-CN" dirty="0" smtClean="0">
                <a:latin typeface="Arial" charset="0"/>
                <a:ea typeface="黑体" pitchFamily="2" charset="-122"/>
              </a:rPr>
              <a:t>，和正整数</a:t>
            </a:r>
            <a:r>
              <a:rPr lang="en-US" altLang="zh-CN" dirty="0" smtClean="0">
                <a:latin typeface="Arial" charset="0"/>
                <a:ea typeface="黑体" pitchFamily="2" charset="-122"/>
              </a:rPr>
              <a:t>n</a:t>
            </a:r>
            <a:r>
              <a:rPr lang="en-US" altLang="zh-CN" baseline="-25000" dirty="0" smtClean="0">
                <a:latin typeface="Arial" charset="0"/>
                <a:ea typeface="黑体" pitchFamily="2" charset="-122"/>
              </a:rPr>
              <a:t>0</a:t>
            </a:r>
            <a:r>
              <a:rPr lang="en-US" altLang="zh-CN" dirty="0" smtClean="0">
                <a:latin typeface="Arial" charset="0"/>
                <a:ea typeface="黑体" pitchFamily="2" charset="-122"/>
              </a:rPr>
              <a:t>≥1</a:t>
            </a:r>
            <a:r>
              <a:rPr lang="zh-CN" altLang="zh-CN" dirty="0" smtClean="0">
                <a:latin typeface="Arial" charset="0"/>
                <a:ea typeface="黑体" pitchFamily="2" charset="-122"/>
              </a:rPr>
              <a:t>，使得当</a:t>
            </a:r>
            <a:r>
              <a:rPr lang="en-US" altLang="zh-CN" dirty="0" smtClean="0">
                <a:latin typeface="Arial" charset="0"/>
                <a:ea typeface="黑体" pitchFamily="2" charset="-122"/>
              </a:rPr>
              <a:t>n≥n</a:t>
            </a:r>
            <a:r>
              <a:rPr lang="en-US" altLang="zh-CN" baseline="-25000" dirty="0" smtClean="0">
                <a:latin typeface="Arial" charset="0"/>
                <a:ea typeface="黑体" pitchFamily="2" charset="-122"/>
              </a:rPr>
              <a:t>0</a:t>
            </a:r>
            <a:r>
              <a:rPr lang="zh-CN" altLang="zh-CN" dirty="0" smtClean="0">
                <a:latin typeface="Arial" charset="0"/>
                <a:ea typeface="黑体" pitchFamily="2" charset="-122"/>
              </a:rPr>
              <a:t>时，</a:t>
            </a:r>
            <a:r>
              <a:rPr lang="zh-CN" altLang="en-US" dirty="0" smtClean="0">
                <a:latin typeface="Arial" charset="0"/>
                <a:ea typeface="黑体" pitchFamily="2" charset="-122"/>
              </a:rPr>
              <a:t>有</a:t>
            </a:r>
            <a:r>
              <a:rPr lang="en-US" altLang="zh-CN" dirty="0" smtClean="0">
                <a:latin typeface="Arial" charset="0"/>
                <a:ea typeface="黑体" pitchFamily="2" charset="-122"/>
              </a:rPr>
              <a:t>T(n)≥c*f(n)</a:t>
            </a:r>
            <a:r>
              <a:rPr lang="zh-CN" altLang="zh-CN" dirty="0" smtClean="0">
                <a:latin typeface="Arial" charset="0"/>
                <a:ea typeface="黑体" pitchFamily="2" charset="-122"/>
              </a:rPr>
              <a:t>成立。</a:t>
            </a:r>
          </a:p>
          <a:p>
            <a:pPr lvl="2"/>
            <a:r>
              <a:rPr lang="zh-CN" altLang="zh-CN" dirty="0" smtClean="0">
                <a:latin typeface="Arial" charset="0"/>
                <a:ea typeface="黑体" pitchFamily="2" charset="-122"/>
              </a:rPr>
              <a:t>给出算法复杂度的下界，不可能比</a:t>
            </a:r>
            <a:r>
              <a:rPr lang="en-US" altLang="zh-CN" dirty="0" smtClean="0">
                <a:latin typeface="Arial" charset="0"/>
                <a:ea typeface="黑体" pitchFamily="2" charset="-122"/>
              </a:rPr>
              <a:t>c*f(n)</a:t>
            </a:r>
            <a:r>
              <a:rPr lang="zh-CN" altLang="zh-CN" dirty="0" smtClean="0">
                <a:latin typeface="Arial" charset="0"/>
                <a:ea typeface="黑体" pitchFamily="2" charset="-122"/>
              </a:rPr>
              <a:t>更小</a:t>
            </a:r>
          </a:p>
          <a:p>
            <a:pPr lvl="2"/>
            <a:r>
              <a:rPr lang="en-US" altLang="zh-CN" dirty="0" smtClean="0">
                <a:latin typeface="Arial" charset="0"/>
                <a:ea typeface="黑体" pitchFamily="2" charset="-122"/>
              </a:rPr>
              <a:t>e.g. T(n)=3n</a:t>
            </a:r>
            <a:r>
              <a:rPr lang="en-US" altLang="zh-CN" baseline="30000" dirty="0" smtClean="0">
                <a:latin typeface="Arial" charset="0"/>
                <a:ea typeface="黑体" pitchFamily="2" charset="-122"/>
              </a:rPr>
              <a:t>3</a:t>
            </a:r>
            <a:r>
              <a:rPr lang="en-US" altLang="zh-CN" dirty="0" smtClean="0">
                <a:latin typeface="Arial" charset="0"/>
                <a:ea typeface="黑体" pitchFamily="2" charset="-122"/>
              </a:rPr>
              <a:t>+2n</a:t>
            </a:r>
            <a:r>
              <a:rPr lang="en-US" altLang="zh-CN" baseline="30000" dirty="0" smtClean="0">
                <a:latin typeface="Arial" charset="0"/>
                <a:ea typeface="黑体" pitchFamily="2" charset="-122"/>
              </a:rPr>
              <a:t>2</a:t>
            </a:r>
            <a:r>
              <a:rPr lang="zh-CN" altLang="zh-CN" dirty="0" smtClean="0">
                <a:latin typeface="Arial" charset="0"/>
                <a:ea typeface="黑体" pitchFamily="2" charset="-122"/>
              </a:rPr>
              <a:t>，取</a:t>
            </a:r>
            <a:r>
              <a:rPr lang="en-US" altLang="zh-CN" dirty="0" smtClean="0">
                <a:latin typeface="Arial" charset="0"/>
                <a:ea typeface="黑体" pitchFamily="2" charset="-122"/>
              </a:rPr>
              <a:t>c=3</a:t>
            </a:r>
            <a:r>
              <a:rPr lang="zh-CN" altLang="zh-CN" dirty="0" smtClean="0">
                <a:latin typeface="Arial" charset="0"/>
                <a:ea typeface="黑体" pitchFamily="2" charset="-122"/>
              </a:rPr>
              <a:t>，</a:t>
            </a:r>
            <a:r>
              <a:rPr lang="en-US" altLang="zh-CN" dirty="0" smtClean="0">
                <a:latin typeface="Arial" charset="0"/>
                <a:ea typeface="黑体" pitchFamily="2" charset="-122"/>
              </a:rPr>
              <a:t>n</a:t>
            </a:r>
            <a:r>
              <a:rPr lang="en-US" altLang="zh-CN" baseline="-25000" dirty="0" smtClean="0">
                <a:latin typeface="Arial" charset="0"/>
                <a:ea typeface="黑体" pitchFamily="2" charset="-122"/>
              </a:rPr>
              <a:t>0</a:t>
            </a:r>
            <a:r>
              <a:rPr lang="en-US" altLang="zh-CN" dirty="0" smtClean="0">
                <a:latin typeface="Arial" charset="0"/>
                <a:ea typeface="黑体" pitchFamily="2" charset="-122"/>
              </a:rPr>
              <a:t>=1</a:t>
            </a:r>
            <a:r>
              <a:rPr lang="zh-CN" altLang="zh-CN" dirty="0" smtClean="0">
                <a:latin typeface="Arial" charset="0"/>
                <a:ea typeface="黑体" pitchFamily="2" charset="-122"/>
              </a:rPr>
              <a:t>，</a:t>
            </a:r>
            <a:r>
              <a:rPr lang="en-US" altLang="zh-CN" dirty="0" smtClean="0">
                <a:latin typeface="Arial" charset="0"/>
                <a:ea typeface="黑体" pitchFamily="2" charset="-122"/>
              </a:rPr>
              <a:t>f(n)=n</a:t>
            </a:r>
            <a:r>
              <a:rPr lang="en-US" altLang="zh-CN" baseline="30000" dirty="0" smtClean="0">
                <a:latin typeface="Arial" charset="0"/>
                <a:ea typeface="黑体" pitchFamily="2" charset="-122"/>
              </a:rPr>
              <a:t>3</a:t>
            </a:r>
            <a:r>
              <a:rPr lang="zh-CN" altLang="zh-CN" dirty="0" smtClean="0">
                <a:latin typeface="Arial" charset="0"/>
                <a:ea typeface="黑体" pitchFamily="2" charset="-122"/>
              </a:rPr>
              <a:t>，则当</a:t>
            </a:r>
            <a:r>
              <a:rPr lang="en-US" altLang="zh-CN" dirty="0" smtClean="0">
                <a:latin typeface="Arial" charset="0"/>
                <a:ea typeface="黑体" pitchFamily="2" charset="-122"/>
              </a:rPr>
              <a:t> n≥n</a:t>
            </a:r>
            <a:r>
              <a:rPr lang="en-US" altLang="zh-CN" baseline="-25000" dirty="0" smtClean="0">
                <a:latin typeface="Arial" charset="0"/>
                <a:ea typeface="黑体" pitchFamily="2" charset="-122"/>
              </a:rPr>
              <a:t>0</a:t>
            </a:r>
            <a:r>
              <a:rPr lang="en-US" altLang="zh-CN" dirty="0" smtClean="0">
                <a:latin typeface="Arial" charset="0"/>
                <a:ea typeface="黑体" pitchFamily="2" charset="-122"/>
              </a:rPr>
              <a:t>(=1)</a:t>
            </a:r>
            <a:r>
              <a:rPr lang="zh-CN" altLang="zh-CN" dirty="0" smtClean="0">
                <a:latin typeface="Arial" charset="0"/>
                <a:ea typeface="黑体" pitchFamily="2" charset="-122"/>
              </a:rPr>
              <a:t>时，有</a:t>
            </a:r>
            <a:r>
              <a:rPr lang="en-US" altLang="zh-CN" dirty="0" smtClean="0">
                <a:latin typeface="Arial" charset="0"/>
                <a:ea typeface="黑体" pitchFamily="2" charset="-122"/>
              </a:rPr>
              <a:t>3n</a:t>
            </a:r>
            <a:r>
              <a:rPr lang="en-US" altLang="zh-CN" baseline="30000" dirty="0" smtClean="0">
                <a:latin typeface="Arial" charset="0"/>
                <a:ea typeface="黑体" pitchFamily="2" charset="-122"/>
              </a:rPr>
              <a:t>3</a:t>
            </a:r>
            <a:r>
              <a:rPr lang="en-US" altLang="zh-CN" dirty="0" smtClean="0">
                <a:latin typeface="Arial" charset="0"/>
                <a:ea typeface="黑体" pitchFamily="2" charset="-122"/>
              </a:rPr>
              <a:t>+2n</a:t>
            </a:r>
            <a:r>
              <a:rPr lang="en-US" altLang="zh-CN" baseline="30000" dirty="0" smtClean="0">
                <a:latin typeface="Arial" charset="0"/>
                <a:ea typeface="黑体" pitchFamily="2" charset="-122"/>
              </a:rPr>
              <a:t>2</a:t>
            </a:r>
            <a:r>
              <a:rPr lang="en-US" altLang="zh-CN" dirty="0" smtClean="0">
                <a:latin typeface="Arial" charset="0"/>
                <a:ea typeface="黑体" pitchFamily="2" charset="-122"/>
              </a:rPr>
              <a:t>≥3n</a:t>
            </a:r>
            <a:r>
              <a:rPr lang="en-US" altLang="zh-CN" baseline="30000" dirty="0" smtClean="0">
                <a:latin typeface="Arial" charset="0"/>
                <a:ea typeface="黑体" pitchFamily="2" charset="-122"/>
              </a:rPr>
              <a:t>3</a:t>
            </a:r>
            <a:r>
              <a:rPr lang="zh-CN" altLang="zh-CN" dirty="0" smtClean="0">
                <a:latin typeface="Arial" charset="0"/>
                <a:ea typeface="黑体" pitchFamily="2" charset="-122"/>
              </a:rPr>
              <a:t>，</a:t>
            </a:r>
            <a:r>
              <a:rPr lang="en-US" altLang="zh-CN" dirty="0" smtClean="0">
                <a:latin typeface="Arial" charset="0"/>
                <a:ea typeface="黑体" pitchFamily="2" charset="-122"/>
              </a:rPr>
              <a:t>∴T(n)=Ω(n</a:t>
            </a:r>
            <a:r>
              <a:rPr lang="en-US" altLang="zh-CN" baseline="30000" dirty="0" smtClean="0">
                <a:latin typeface="Arial" charset="0"/>
                <a:ea typeface="黑体" pitchFamily="2" charset="-122"/>
              </a:rPr>
              <a:t>3</a:t>
            </a:r>
            <a:r>
              <a:rPr lang="en-US" altLang="zh-CN" dirty="0" smtClean="0">
                <a:latin typeface="Arial" charset="0"/>
                <a:ea typeface="黑体" pitchFamily="2" charset="-122"/>
              </a:rPr>
              <a:t>)</a:t>
            </a:r>
            <a:endParaRPr lang="zh-CN" altLang="en-US" dirty="0" smtClean="0">
              <a:latin typeface="Arial" charset="0"/>
              <a:ea typeface="黑体" pitchFamily="2" charset="-122"/>
            </a:endParaRPr>
          </a:p>
        </p:txBody>
      </p:sp>
      <p:sp>
        <p:nvSpPr>
          <p:cNvPr id="29700" name="灯片编号占位符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FA66A36A-BDCF-43C7-9271-E7142877C8DA}" type="slidenum">
              <a:rPr lang="en-US" altLang="zh-CN" smtClean="0">
                <a:solidFill>
                  <a:srgbClr val="006600"/>
                </a:solidFill>
                <a:latin typeface="Courier New" pitchFamily="49" charset="0"/>
                <a:ea typeface="华文新魏" pitchFamily="2" charset="-122"/>
              </a:rPr>
              <a:pPr eaLnBrk="1" hangingPunct="1"/>
              <a:t>5</a:t>
            </a:fld>
            <a:endParaRPr lang="en-US" altLang="zh-CN" smtClean="0">
              <a:solidFill>
                <a:srgbClr val="006600"/>
              </a:solidFill>
              <a:latin typeface="Courier New" pitchFamily="49" charset="0"/>
              <a:ea typeface="华文新魏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49880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复杂性</a:t>
            </a:r>
            <a:r>
              <a:rPr lang="zh-CN" altLang="en-US" dirty="0"/>
              <a:t>函数</a:t>
            </a:r>
            <a:r>
              <a:rPr lang="zh-CN" altLang="en-US" dirty="0" smtClean="0"/>
              <a:t>的</a:t>
            </a:r>
            <a:r>
              <a:rPr lang="zh-CN" altLang="en-US" dirty="0"/>
              <a:t>阶</a:t>
            </a:r>
            <a:endParaRPr lang="zh-CN" altLang="en-US" dirty="0" smtClean="0"/>
          </a:p>
        </p:txBody>
      </p:sp>
      <p:sp>
        <p:nvSpPr>
          <p:cNvPr id="3072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zh-CN" dirty="0" smtClean="0">
                <a:latin typeface="Arial" charset="0"/>
                <a:ea typeface="黑体" pitchFamily="2" charset="-122"/>
              </a:rPr>
              <a:t>渐近复杂性</a:t>
            </a:r>
            <a:endParaRPr lang="en-US" altLang="zh-CN" dirty="0" smtClean="0">
              <a:latin typeface="Arial" charset="0"/>
              <a:ea typeface="黑体" pitchFamily="2" charset="-122"/>
            </a:endParaRPr>
          </a:p>
          <a:p>
            <a:pPr lvl="1"/>
            <a:r>
              <a:rPr lang="zh-CN" altLang="zh-CN" dirty="0" smtClean="0">
                <a:latin typeface="Arial" charset="0"/>
                <a:ea typeface="黑体" pitchFamily="2" charset="-122"/>
              </a:rPr>
              <a:t>当输入规模趋于极限情形时</a:t>
            </a:r>
            <a:r>
              <a:rPr lang="en-US" altLang="zh-CN" dirty="0" smtClean="0">
                <a:latin typeface="Arial" charset="0"/>
                <a:ea typeface="黑体" pitchFamily="2" charset="-122"/>
              </a:rPr>
              <a:t>(</a:t>
            </a:r>
            <a:r>
              <a:rPr lang="zh-CN" altLang="zh-CN" dirty="0" smtClean="0">
                <a:latin typeface="Arial" charset="0"/>
                <a:ea typeface="黑体" pitchFamily="2" charset="-122"/>
              </a:rPr>
              <a:t>相当大</a:t>
            </a:r>
            <a:r>
              <a:rPr lang="en-US" altLang="zh-CN" dirty="0" smtClean="0">
                <a:latin typeface="Arial" charset="0"/>
                <a:ea typeface="黑体" pitchFamily="2" charset="-122"/>
              </a:rPr>
              <a:t>)</a:t>
            </a:r>
            <a:r>
              <a:rPr lang="zh-CN" altLang="zh-CN" dirty="0" smtClean="0">
                <a:latin typeface="Arial" charset="0"/>
                <a:ea typeface="黑体" pitchFamily="2" charset="-122"/>
              </a:rPr>
              <a:t>的复杂性</a:t>
            </a:r>
            <a:endParaRPr lang="en-US" altLang="zh-CN" dirty="0" smtClean="0">
              <a:latin typeface="Arial" charset="0"/>
              <a:ea typeface="黑体" pitchFamily="2" charset="-122"/>
            </a:endParaRPr>
          </a:p>
          <a:p>
            <a:pPr lvl="1"/>
            <a:r>
              <a:rPr lang="zh-CN" altLang="zh-CN" dirty="0">
                <a:latin typeface="Arial" charset="0"/>
                <a:ea typeface="黑体" pitchFamily="2" charset="-122"/>
              </a:rPr>
              <a:t>表示复杂性</a:t>
            </a:r>
            <a:r>
              <a:rPr lang="zh-CN" altLang="en-US" dirty="0">
                <a:latin typeface="Arial" charset="0"/>
                <a:ea typeface="黑体" pitchFamily="2" charset="-122"/>
              </a:rPr>
              <a:t>阶</a:t>
            </a:r>
            <a:r>
              <a:rPr lang="zh-CN" altLang="zh-CN" dirty="0">
                <a:latin typeface="Arial" charset="0"/>
                <a:ea typeface="黑体" pitchFamily="2" charset="-122"/>
              </a:rPr>
              <a:t>的三个记号</a:t>
            </a:r>
            <a:endParaRPr lang="en-US" altLang="zh-CN" dirty="0">
              <a:latin typeface="Arial" charset="0"/>
              <a:ea typeface="黑体" pitchFamily="2" charset="-122"/>
            </a:endParaRPr>
          </a:p>
          <a:p>
            <a:pPr lvl="1"/>
            <a:r>
              <a:rPr lang="en-US" altLang="zh-CN" dirty="0" smtClean="0">
                <a:latin typeface="Arial" charset="0"/>
                <a:ea typeface="黑体" pitchFamily="2" charset="-122"/>
              </a:rPr>
              <a:t>T(n)=</a:t>
            </a:r>
            <a:r>
              <a:rPr lang="en-US" altLang="zh-CN" dirty="0" smtClean="0">
                <a:latin typeface="Arial" charset="0"/>
                <a:ea typeface="黑体" pitchFamily="2" charset="-122"/>
                <a:sym typeface="Symbol" pitchFamily="18" charset="2"/>
              </a:rPr>
              <a:t></a:t>
            </a:r>
            <a:r>
              <a:rPr lang="en-US" altLang="zh-CN" dirty="0" smtClean="0">
                <a:latin typeface="Arial" charset="0"/>
                <a:ea typeface="黑体" pitchFamily="2" charset="-122"/>
              </a:rPr>
              <a:t>(f(n))</a:t>
            </a:r>
          </a:p>
          <a:p>
            <a:pPr lvl="2"/>
            <a:r>
              <a:rPr lang="zh-CN" altLang="zh-CN" dirty="0" smtClean="0">
                <a:latin typeface="Arial" charset="0"/>
                <a:ea typeface="黑体" pitchFamily="2" charset="-122"/>
              </a:rPr>
              <a:t>若存在</a:t>
            </a:r>
            <a:r>
              <a:rPr lang="en-US" altLang="zh-CN" dirty="0" smtClean="0">
                <a:latin typeface="Arial" charset="0"/>
                <a:ea typeface="黑体" pitchFamily="2" charset="-122"/>
              </a:rPr>
              <a:t>c</a:t>
            </a:r>
            <a:r>
              <a:rPr lang="en-US" altLang="zh-CN" baseline="-25000" dirty="0" smtClean="0">
                <a:latin typeface="Arial" charset="0"/>
                <a:ea typeface="黑体" pitchFamily="2" charset="-122"/>
              </a:rPr>
              <a:t>1</a:t>
            </a:r>
            <a:r>
              <a:rPr lang="en-US" altLang="zh-CN" dirty="0" smtClean="0">
                <a:latin typeface="Arial" charset="0"/>
                <a:ea typeface="黑体" pitchFamily="2" charset="-122"/>
              </a:rPr>
              <a:t>,c</a:t>
            </a:r>
            <a:r>
              <a:rPr lang="en-US" altLang="zh-CN" baseline="-25000" dirty="0" smtClean="0">
                <a:latin typeface="Arial" charset="0"/>
                <a:ea typeface="黑体" pitchFamily="2" charset="-122"/>
              </a:rPr>
              <a:t>2</a:t>
            </a:r>
            <a:r>
              <a:rPr lang="en-US" altLang="zh-CN" dirty="0" smtClean="0">
                <a:latin typeface="Arial" charset="0"/>
                <a:ea typeface="黑体" pitchFamily="2" charset="-122"/>
              </a:rPr>
              <a:t>&gt;0</a:t>
            </a:r>
            <a:r>
              <a:rPr lang="zh-CN" altLang="zh-CN" dirty="0" smtClean="0">
                <a:latin typeface="Arial" charset="0"/>
                <a:ea typeface="黑体" pitchFamily="2" charset="-122"/>
              </a:rPr>
              <a:t>，和正整数</a:t>
            </a:r>
            <a:r>
              <a:rPr lang="en-US" altLang="zh-CN" dirty="0" smtClean="0">
                <a:latin typeface="Arial" charset="0"/>
                <a:ea typeface="黑体" pitchFamily="2" charset="-122"/>
              </a:rPr>
              <a:t>n</a:t>
            </a:r>
            <a:r>
              <a:rPr lang="en-US" altLang="zh-CN" baseline="-25000" dirty="0" smtClean="0">
                <a:latin typeface="Arial" charset="0"/>
                <a:ea typeface="黑体" pitchFamily="2" charset="-122"/>
              </a:rPr>
              <a:t>0</a:t>
            </a:r>
            <a:r>
              <a:rPr lang="en-US" altLang="zh-CN" dirty="0" smtClean="0">
                <a:latin typeface="Arial" charset="0"/>
                <a:ea typeface="黑体" pitchFamily="2" charset="-122"/>
              </a:rPr>
              <a:t>≥1</a:t>
            </a:r>
            <a:r>
              <a:rPr lang="zh-CN" altLang="zh-CN" dirty="0" smtClean="0">
                <a:latin typeface="Arial" charset="0"/>
                <a:ea typeface="黑体" pitchFamily="2" charset="-122"/>
              </a:rPr>
              <a:t>，使得当</a:t>
            </a:r>
            <a:r>
              <a:rPr lang="en-US" altLang="zh-CN" dirty="0" smtClean="0">
                <a:latin typeface="Arial" charset="0"/>
                <a:ea typeface="黑体" pitchFamily="2" charset="-122"/>
              </a:rPr>
              <a:t>n≥n</a:t>
            </a:r>
            <a:r>
              <a:rPr lang="en-US" altLang="zh-CN" baseline="-25000" dirty="0" smtClean="0">
                <a:latin typeface="Arial" charset="0"/>
                <a:ea typeface="黑体" pitchFamily="2" charset="-122"/>
              </a:rPr>
              <a:t>0</a:t>
            </a:r>
            <a:r>
              <a:rPr lang="zh-CN" altLang="zh-CN" dirty="0" smtClean="0">
                <a:latin typeface="Arial" charset="0"/>
                <a:ea typeface="黑体" pitchFamily="2" charset="-122"/>
              </a:rPr>
              <a:t>时，总有</a:t>
            </a:r>
            <a:r>
              <a:rPr lang="en-US" altLang="zh-CN" dirty="0" smtClean="0">
                <a:latin typeface="Arial" charset="0"/>
                <a:ea typeface="黑体" pitchFamily="2" charset="-122"/>
              </a:rPr>
              <a:t> T(n)≤c</a:t>
            </a:r>
            <a:r>
              <a:rPr lang="en-US" altLang="zh-CN" baseline="-25000" dirty="0" smtClean="0">
                <a:latin typeface="Arial" charset="0"/>
                <a:ea typeface="黑体" pitchFamily="2" charset="-122"/>
              </a:rPr>
              <a:t>1</a:t>
            </a:r>
            <a:r>
              <a:rPr lang="en-US" altLang="zh-CN" dirty="0" smtClean="0">
                <a:latin typeface="Arial" charset="0"/>
                <a:ea typeface="黑体" pitchFamily="2" charset="-122"/>
              </a:rPr>
              <a:t>*f(n)</a:t>
            </a:r>
            <a:r>
              <a:rPr lang="zh-CN" altLang="zh-CN" dirty="0" smtClean="0">
                <a:latin typeface="Arial" charset="0"/>
                <a:ea typeface="黑体" pitchFamily="2" charset="-122"/>
              </a:rPr>
              <a:t>且</a:t>
            </a:r>
            <a:r>
              <a:rPr lang="en-US" altLang="zh-CN" dirty="0" smtClean="0">
                <a:latin typeface="Arial" charset="0"/>
                <a:ea typeface="黑体" pitchFamily="2" charset="-122"/>
              </a:rPr>
              <a:t>T(n)≥c</a:t>
            </a:r>
            <a:r>
              <a:rPr lang="en-US" altLang="zh-CN" baseline="-25000" dirty="0" smtClean="0">
                <a:latin typeface="Arial" charset="0"/>
                <a:ea typeface="黑体" pitchFamily="2" charset="-122"/>
              </a:rPr>
              <a:t>2</a:t>
            </a:r>
            <a:r>
              <a:rPr lang="en-US" altLang="zh-CN" dirty="0" smtClean="0">
                <a:latin typeface="Arial" charset="0"/>
                <a:ea typeface="黑体" pitchFamily="2" charset="-122"/>
              </a:rPr>
              <a:t>*f(n)</a:t>
            </a:r>
            <a:r>
              <a:rPr lang="zh-CN" altLang="zh-CN" dirty="0" smtClean="0">
                <a:latin typeface="Arial" charset="0"/>
                <a:ea typeface="黑体" pitchFamily="2" charset="-122"/>
              </a:rPr>
              <a:t>成立，即</a:t>
            </a:r>
            <a:r>
              <a:rPr lang="en-US" altLang="zh-CN" dirty="0" smtClean="0">
                <a:latin typeface="Arial" charset="0"/>
                <a:ea typeface="黑体" pitchFamily="2" charset="-122"/>
              </a:rPr>
              <a:t>T(n)=O(f(n))</a:t>
            </a:r>
            <a:r>
              <a:rPr lang="zh-CN" altLang="zh-CN" dirty="0" smtClean="0">
                <a:latin typeface="Arial" charset="0"/>
                <a:ea typeface="黑体" pitchFamily="2" charset="-122"/>
              </a:rPr>
              <a:t>与</a:t>
            </a:r>
            <a:r>
              <a:rPr lang="en-US" altLang="zh-CN" dirty="0" smtClean="0">
                <a:latin typeface="Arial" charset="0"/>
                <a:ea typeface="黑体" pitchFamily="2" charset="-122"/>
              </a:rPr>
              <a:t>T(n)=Ω(f(n))</a:t>
            </a:r>
            <a:r>
              <a:rPr lang="zh-CN" altLang="zh-CN" dirty="0" smtClean="0">
                <a:latin typeface="Arial" charset="0"/>
                <a:ea typeface="黑体" pitchFamily="2" charset="-122"/>
              </a:rPr>
              <a:t>都成立。</a:t>
            </a:r>
          </a:p>
          <a:p>
            <a:pPr lvl="2"/>
            <a:r>
              <a:rPr lang="zh-CN" altLang="zh-CN" dirty="0" smtClean="0">
                <a:latin typeface="Arial" charset="0"/>
                <a:ea typeface="黑体" pitchFamily="2" charset="-122"/>
              </a:rPr>
              <a:t>给出了算法时间复杂度的上界</a:t>
            </a:r>
            <a:r>
              <a:rPr lang="zh-CN" altLang="en-US" dirty="0" smtClean="0">
                <a:latin typeface="Arial" charset="0"/>
                <a:ea typeface="黑体" pitchFamily="2" charset="-122"/>
              </a:rPr>
              <a:t>和</a:t>
            </a:r>
            <a:r>
              <a:rPr lang="zh-CN" altLang="zh-CN" dirty="0" smtClean="0">
                <a:latin typeface="Arial" charset="0"/>
                <a:ea typeface="黑体" pitchFamily="2" charset="-122"/>
              </a:rPr>
              <a:t>下界</a:t>
            </a:r>
          </a:p>
          <a:p>
            <a:pPr lvl="2"/>
            <a:r>
              <a:rPr lang="en-US" altLang="zh-CN" dirty="0" err="1" smtClean="0">
                <a:latin typeface="Arial" charset="0"/>
                <a:ea typeface="黑体" pitchFamily="2" charset="-122"/>
              </a:rPr>
              <a:t>e.g.T</a:t>
            </a:r>
            <a:r>
              <a:rPr lang="en-US" altLang="zh-CN" dirty="0" smtClean="0">
                <a:latin typeface="Arial" charset="0"/>
                <a:ea typeface="黑体" pitchFamily="2" charset="-122"/>
              </a:rPr>
              <a:t>(n)= 3n</a:t>
            </a:r>
            <a:r>
              <a:rPr lang="en-US" altLang="zh-CN" baseline="30000" dirty="0" smtClean="0">
                <a:latin typeface="Arial" charset="0"/>
                <a:ea typeface="黑体" pitchFamily="2" charset="-122"/>
              </a:rPr>
              <a:t>3</a:t>
            </a:r>
            <a:r>
              <a:rPr lang="en-US" altLang="zh-CN" dirty="0" smtClean="0">
                <a:latin typeface="Arial" charset="0"/>
                <a:ea typeface="黑体" pitchFamily="2" charset="-122"/>
              </a:rPr>
              <a:t>+2n</a:t>
            </a:r>
            <a:r>
              <a:rPr lang="en-US" altLang="zh-CN" baseline="30000" dirty="0" smtClean="0">
                <a:latin typeface="Arial" charset="0"/>
                <a:ea typeface="黑体" pitchFamily="2" charset="-122"/>
              </a:rPr>
              <a:t>2</a:t>
            </a:r>
            <a:r>
              <a:rPr lang="zh-CN" altLang="zh-CN" dirty="0" smtClean="0">
                <a:latin typeface="Arial" charset="0"/>
                <a:ea typeface="黑体" pitchFamily="2" charset="-122"/>
              </a:rPr>
              <a:t>，</a:t>
            </a:r>
            <a:r>
              <a:rPr lang="en-US" altLang="zh-CN" dirty="0" smtClean="0">
                <a:latin typeface="Arial" charset="0"/>
                <a:ea typeface="黑体" pitchFamily="2" charset="-122"/>
              </a:rPr>
              <a:t>c</a:t>
            </a:r>
            <a:r>
              <a:rPr lang="en-US" altLang="zh-CN" baseline="-25000" dirty="0" smtClean="0">
                <a:latin typeface="Arial" charset="0"/>
                <a:ea typeface="黑体" pitchFamily="2" charset="-122"/>
              </a:rPr>
              <a:t>1</a:t>
            </a:r>
            <a:r>
              <a:rPr lang="en-US" altLang="zh-CN" dirty="0" smtClean="0">
                <a:latin typeface="Arial" charset="0"/>
                <a:ea typeface="黑体" pitchFamily="2" charset="-122"/>
              </a:rPr>
              <a:t>=5</a:t>
            </a:r>
            <a:r>
              <a:rPr lang="zh-CN" altLang="zh-CN" dirty="0" smtClean="0">
                <a:latin typeface="Arial" charset="0"/>
                <a:ea typeface="黑体" pitchFamily="2" charset="-122"/>
              </a:rPr>
              <a:t>，取</a:t>
            </a:r>
            <a:r>
              <a:rPr lang="en-US" altLang="zh-CN" dirty="0" smtClean="0">
                <a:latin typeface="Arial" charset="0"/>
                <a:ea typeface="黑体" pitchFamily="2" charset="-122"/>
              </a:rPr>
              <a:t>c</a:t>
            </a:r>
            <a:r>
              <a:rPr lang="en-US" altLang="zh-CN" baseline="-25000" dirty="0" smtClean="0">
                <a:latin typeface="Arial" charset="0"/>
                <a:ea typeface="黑体" pitchFamily="2" charset="-122"/>
              </a:rPr>
              <a:t>2</a:t>
            </a:r>
            <a:r>
              <a:rPr lang="en-US" altLang="zh-CN" dirty="0" smtClean="0">
                <a:latin typeface="Arial" charset="0"/>
                <a:ea typeface="黑体" pitchFamily="2" charset="-122"/>
              </a:rPr>
              <a:t>=3</a:t>
            </a:r>
            <a:r>
              <a:rPr lang="zh-CN" altLang="zh-CN" dirty="0" smtClean="0">
                <a:latin typeface="Arial" charset="0"/>
                <a:ea typeface="黑体" pitchFamily="2" charset="-122"/>
              </a:rPr>
              <a:t>，</a:t>
            </a:r>
            <a:r>
              <a:rPr lang="en-US" altLang="zh-CN" dirty="0" smtClean="0">
                <a:latin typeface="Arial" charset="0"/>
                <a:ea typeface="黑体" pitchFamily="2" charset="-122"/>
              </a:rPr>
              <a:t>n</a:t>
            </a:r>
            <a:r>
              <a:rPr lang="en-US" altLang="zh-CN" baseline="-25000" dirty="0" smtClean="0">
                <a:latin typeface="Arial" charset="0"/>
                <a:ea typeface="黑体" pitchFamily="2" charset="-122"/>
              </a:rPr>
              <a:t>0</a:t>
            </a:r>
            <a:r>
              <a:rPr lang="en-US" altLang="zh-CN" dirty="0" smtClean="0">
                <a:latin typeface="Arial" charset="0"/>
                <a:ea typeface="黑体" pitchFamily="2" charset="-122"/>
              </a:rPr>
              <a:t>=1</a:t>
            </a:r>
            <a:r>
              <a:rPr lang="zh-CN" altLang="zh-CN" dirty="0" smtClean="0">
                <a:latin typeface="Arial" charset="0"/>
                <a:ea typeface="黑体" pitchFamily="2" charset="-122"/>
              </a:rPr>
              <a:t>，</a:t>
            </a:r>
            <a:r>
              <a:rPr lang="en-US" altLang="zh-CN" dirty="0" smtClean="0">
                <a:latin typeface="Arial" charset="0"/>
                <a:ea typeface="黑体" pitchFamily="2" charset="-122"/>
              </a:rPr>
              <a:t>f(n)=n</a:t>
            </a:r>
            <a:r>
              <a:rPr lang="en-US" altLang="zh-CN" baseline="30000" dirty="0" smtClean="0">
                <a:latin typeface="Arial" charset="0"/>
                <a:ea typeface="黑体" pitchFamily="2" charset="-122"/>
              </a:rPr>
              <a:t>3</a:t>
            </a:r>
            <a:r>
              <a:rPr lang="zh-CN" altLang="zh-CN" dirty="0" smtClean="0">
                <a:latin typeface="Arial" charset="0"/>
                <a:ea typeface="黑体" pitchFamily="2" charset="-122"/>
              </a:rPr>
              <a:t>，则当</a:t>
            </a:r>
            <a:r>
              <a:rPr lang="en-US" altLang="zh-CN" dirty="0" smtClean="0">
                <a:latin typeface="Arial" charset="0"/>
                <a:ea typeface="黑体" pitchFamily="2" charset="-122"/>
              </a:rPr>
              <a:t>n≥n</a:t>
            </a:r>
            <a:r>
              <a:rPr lang="en-US" altLang="zh-CN" baseline="-25000" dirty="0" smtClean="0">
                <a:latin typeface="Arial" charset="0"/>
                <a:ea typeface="黑体" pitchFamily="2" charset="-122"/>
              </a:rPr>
              <a:t>0</a:t>
            </a:r>
            <a:r>
              <a:rPr lang="en-US" altLang="zh-CN" dirty="0" smtClean="0">
                <a:latin typeface="Arial" charset="0"/>
                <a:ea typeface="黑体" pitchFamily="2" charset="-122"/>
              </a:rPr>
              <a:t>(=1)</a:t>
            </a:r>
            <a:r>
              <a:rPr lang="zh-CN" altLang="zh-CN" dirty="0" smtClean="0">
                <a:latin typeface="Arial" charset="0"/>
                <a:ea typeface="黑体" pitchFamily="2" charset="-122"/>
              </a:rPr>
              <a:t>时，有</a:t>
            </a:r>
            <a:r>
              <a:rPr lang="en-US" altLang="zh-CN" dirty="0" smtClean="0">
                <a:latin typeface="Arial" charset="0"/>
                <a:ea typeface="黑体" pitchFamily="2" charset="-122"/>
              </a:rPr>
              <a:t>3n</a:t>
            </a:r>
            <a:r>
              <a:rPr lang="en-US" altLang="zh-CN" baseline="30000" dirty="0" smtClean="0">
                <a:latin typeface="Arial" charset="0"/>
                <a:ea typeface="黑体" pitchFamily="2" charset="-122"/>
              </a:rPr>
              <a:t>3</a:t>
            </a:r>
            <a:r>
              <a:rPr lang="en-US" altLang="zh-CN" dirty="0" smtClean="0">
                <a:latin typeface="Arial" charset="0"/>
                <a:ea typeface="黑体" pitchFamily="2" charset="-122"/>
              </a:rPr>
              <a:t>+2n</a:t>
            </a:r>
            <a:r>
              <a:rPr lang="en-US" altLang="zh-CN" baseline="30000" dirty="0" smtClean="0">
                <a:latin typeface="Arial" charset="0"/>
                <a:ea typeface="黑体" pitchFamily="2" charset="-122"/>
              </a:rPr>
              <a:t>2</a:t>
            </a:r>
            <a:r>
              <a:rPr lang="en-US" altLang="zh-CN" dirty="0" smtClean="0">
                <a:latin typeface="Arial" charset="0"/>
                <a:ea typeface="黑体" pitchFamily="2" charset="-122"/>
              </a:rPr>
              <a:t>≤5n</a:t>
            </a:r>
            <a:r>
              <a:rPr lang="en-US" altLang="zh-CN" baseline="30000" dirty="0" smtClean="0">
                <a:latin typeface="Arial" charset="0"/>
                <a:ea typeface="黑体" pitchFamily="2" charset="-122"/>
              </a:rPr>
              <a:t>3</a:t>
            </a:r>
            <a:r>
              <a:rPr lang="zh-CN" altLang="zh-CN" dirty="0" smtClean="0">
                <a:latin typeface="Arial" charset="0"/>
                <a:ea typeface="黑体" pitchFamily="2" charset="-122"/>
              </a:rPr>
              <a:t>及</a:t>
            </a:r>
            <a:r>
              <a:rPr lang="en-US" altLang="zh-CN" dirty="0" smtClean="0">
                <a:latin typeface="Arial" charset="0"/>
                <a:ea typeface="黑体" pitchFamily="2" charset="-122"/>
              </a:rPr>
              <a:t>3n</a:t>
            </a:r>
            <a:r>
              <a:rPr lang="en-US" altLang="zh-CN" baseline="30000" dirty="0" smtClean="0">
                <a:latin typeface="Arial" charset="0"/>
                <a:ea typeface="黑体" pitchFamily="2" charset="-122"/>
              </a:rPr>
              <a:t>3</a:t>
            </a:r>
            <a:r>
              <a:rPr lang="en-US" altLang="zh-CN" dirty="0" smtClean="0">
                <a:latin typeface="Arial" charset="0"/>
                <a:ea typeface="黑体" pitchFamily="2" charset="-122"/>
              </a:rPr>
              <a:t>+2n</a:t>
            </a:r>
            <a:r>
              <a:rPr lang="en-US" altLang="zh-CN" baseline="30000" dirty="0" smtClean="0">
                <a:latin typeface="Arial" charset="0"/>
                <a:ea typeface="黑体" pitchFamily="2" charset="-122"/>
              </a:rPr>
              <a:t>2</a:t>
            </a:r>
            <a:r>
              <a:rPr lang="en-US" altLang="zh-CN" dirty="0" smtClean="0">
                <a:latin typeface="Arial" charset="0"/>
                <a:ea typeface="黑体" pitchFamily="2" charset="-122"/>
              </a:rPr>
              <a:t>≥3n</a:t>
            </a:r>
            <a:r>
              <a:rPr lang="en-US" altLang="zh-CN" baseline="30000" dirty="0" smtClean="0">
                <a:latin typeface="Arial" charset="0"/>
                <a:ea typeface="黑体" pitchFamily="2" charset="-122"/>
              </a:rPr>
              <a:t>3</a:t>
            </a:r>
            <a:r>
              <a:rPr lang="zh-CN" altLang="zh-CN" dirty="0" smtClean="0">
                <a:latin typeface="Arial" charset="0"/>
                <a:ea typeface="黑体" pitchFamily="2" charset="-122"/>
              </a:rPr>
              <a:t>（无穷多个），</a:t>
            </a:r>
            <a:r>
              <a:rPr lang="en-US" altLang="zh-CN" dirty="0" smtClean="0">
                <a:latin typeface="Arial" charset="0"/>
                <a:ea typeface="黑体" pitchFamily="2" charset="-122"/>
              </a:rPr>
              <a:t>∴T(n)= </a:t>
            </a:r>
            <a:r>
              <a:rPr lang="en-US" altLang="zh-CN" dirty="0" smtClean="0">
                <a:latin typeface="Arial" charset="0"/>
                <a:ea typeface="黑体" pitchFamily="2" charset="-122"/>
                <a:sym typeface="Symbol" pitchFamily="18" charset="2"/>
              </a:rPr>
              <a:t></a:t>
            </a:r>
            <a:r>
              <a:rPr lang="en-US" altLang="zh-CN" dirty="0" smtClean="0">
                <a:latin typeface="Arial" charset="0"/>
                <a:ea typeface="黑体" pitchFamily="2" charset="-122"/>
              </a:rPr>
              <a:t> (n</a:t>
            </a:r>
            <a:r>
              <a:rPr lang="en-US" altLang="zh-CN" baseline="30000" dirty="0" smtClean="0">
                <a:latin typeface="Arial" charset="0"/>
                <a:ea typeface="黑体" pitchFamily="2" charset="-122"/>
              </a:rPr>
              <a:t>3</a:t>
            </a:r>
            <a:r>
              <a:rPr lang="en-US" altLang="zh-CN" dirty="0" smtClean="0">
                <a:latin typeface="Arial" charset="0"/>
                <a:ea typeface="黑体" pitchFamily="2" charset="-122"/>
              </a:rPr>
              <a:t>)</a:t>
            </a:r>
            <a:endParaRPr lang="zh-CN" altLang="en-US" dirty="0" smtClean="0">
              <a:latin typeface="Arial" charset="0"/>
              <a:ea typeface="黑体" pitchFamily="2" charset="-122"/>
            </a:endParaRPr>
          </a:p>
        </p:txBody>
      </p:sp>
      <p:sp>
        <p:nvSpPr>
          <p:cNvPr id="30724" name="灯片编号占位符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24EF381D-8730-4C49-86E9-C8B662326ADF}" type="slidenum">
              <a:rPr lang="en-US" altLang="zh-CN" smtClean="0">
                <a:solidFill>
                  <a:srgbClr val="006600"/>
                </a:solidFill>
                <a:latin typeface="Courier New" pitchFamily="49" charset="0"/>
                <a:ea typeface="华文新魏" pitchFamily="2" charset="-122"/>
              </a:rPr>
              <a:pPr eaLnBrk="1" hangingPunct="1"/>
              <a:t>6</a:t>
            </a:fld>
            <a:endParaRPr lang="en-US" altLang="zh-CN" smtClean="0">
              <a:solidFill>
                <a:srgbClr val="006600"/>
              </a:solidFill>
              <a:latin typeface="Courier New" pitchFamily="49" charset="0"/>
              <a:ea typeface="华文新魏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00853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zh-CN" smtClean="0"/>
              <a:t>多项式时间与指数时间</a:t>
            </a:r>
            <a:endParaRPr lang="zh-CN" altLang="en-US" smtClean="0"/>
          </a:p>
        </p:txBody>
      </p:sp>
      <p:sp>
        <p:nvSpPr>
          <p:cNvPr id="31747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zh-CN" smtClean="0">
                <a:latin typeface="Arial" charset="0"/>
                <a:ea typeface="黑体" pitchFamily="2" charset="-122"/>
              </a:rPr>
              <a:t>设每秒可做某基本运算</a:t>
            </a:r>
            <a:r>
              <a:rPr lang="en-US" altLang="zh-CN" smtClean="0">
                <a:latin typeface="Arial" charset="0"/>
                <a:ea typeface="黑体" pitchFamily="2" charset="-122"/>
              </a:rPr>
              <a:t>10</a:t>
            </a:r>
            <a:r>
              <a:rPr lang="en-US" altLang="zh-CN" baseline="30000" smtClean="0">
                <a:latin typeface="Arial" charset="0"/>
                <a:ea typeface="黑体" pitchFamily="2" charset="-122"/>
              </a:rPr>
              <a:t>9</a:t>
            </a:r>
            <a:r>
              <a:rPr lang="zh-CN" altLang="zh-CN" smtClean="0">
                <a:latin typeface="Arial" charset="0"/>
                <a:ea typeface="黑体" pitchFamily="2" charset="-122"/>
              </a:rPr>
              <a:t>次，</a:t>
            </a:r>
            <a:r>
              <a:rPr lang="en-US" altLang="zh-CN" smtClean="0">
                <a:latin typeface="Arial" charset="0"/>
                <a:ea typeface="黑体" pitchFamily="2" charset="-122"/>
              </a:rPr>
              <a:t>n=60</a:t>
            </a:r>
          </a:p>
          <a:p>
            <a:endParaRPr lang="en-US" altLang="zh-CN" smtClean="0">
              <a:latin typeface="Arial" charset="0"/>
              <a:ea typeface="黑体" pitchFamily="2" charset="-122"/>
            </a:endParaRPr>
          </a:p>
          <a:p>
            <a:endParaRPr lang="en-US" altLang="zh-CN" smtClean="0">
              <a:latin typeface="Arial" charset="0"/>
              <a:ea typeface="黑体" pitchFamily="2" charset="-122"/>
            </a:endParaRPr>
          </a:p>
          <a:p>
            <a:endParaRPr lang="en-US" altLang="zh-CN" smtClean="0">
              <a:latin typeface="Arial" charset="0"/>
              <a:ea typeface="黑体" pitchFamily="2" charset="-122"/>
            </a:endParaRPr>
          </a:p>
          <a:p>
            <a:r>
              <a:rPr lang="zh-CN" altLang="en-US" smtClean="0">
                <a:latin typeface="Arial" charset="0"/>
                <a:ea typeface="黑体" pitchFamily="2" charset="-122"/>
              </a:rPr>
              <a:t>两个结论</a:t>
            </a:r>
            <a:endParaRPr lang="en-US" altLang="zh-CN" smtClean="0">
              <a:latin typeface="Arial" charset="0"/>
              <a:ea typeface="黑体" pitchFamily="2" charset="-122"/>
            </a:endParaRPr>
          </a:p>
          <a:p>
            <a:pPr lvl="1"/>
            <a:r>
              <a:rPr lang="zh-CN" altLang="zh-CN" smtClean="0">
                <a:latin typeface="Arial" charset="0"/>
                <a:ea typeface="黑体" pitchFamily="2" charset="-122"/>
              </a:rPr>
              <a:t>多项式时间的算法互相之间虽有差距，一般可接受</a:t>
            </a:r>
          </a:p>
          <a:p>
            <a:pPr lvl="1"/>
            <a:r>
              <a:rPr lang="zh-CN" altLang="zh-CN" smtClean="0">
                <a:latin typeface="Arial" charset="0"/>
                <a:ea typeface="黑体" pitchFamily="2" charset="-122"/>
              </a:rPr>
              <a:t>指数量级时间的算法对于较大的</a:t>
            </a:r>
            <a:r>
              <a:rPr lang="en-US" altLang="zh-CN" smtClean="0">
                <a:latin typeface="Arial" charset="0"/>
                <a:ea typeface="黑体" pitchFamily="2" charset="-122"/>
              </a:rPr>
              <a:t>n</a:t>
            </a:r>
            <a:r>
              <a:rPr lang="zh-CN" altLang="zh-CN" smtClean="0">
                <a:latin typeface="Arial" charset="0"/>
                <a:ea typeface="黑体" pitchFamily="2" charset="-122"/>
              </a:rPr>
              <a:t>无实用价值</a:t>
            </a:r>
            <a:endParaRPr lang="zh-CN" altLang="en-US" smtClean="0">
              <a:latin typeface="Arial" charset="0"/>
              <a:ea typeface="黑体" pitchFamily="2" charset="-122"/>
            </a:endParaRPr>
          </a:p>
        </p:txBody>
      </p:sp>
      <p:sp>
        <p:nvSpPr>
          <p:cNvPr id="31748" name="灯片编号占位符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AAA2331B-5B71-4068-8FFA-E392A93777DD}" type="slidenum">
              <a:rPr lang="en-US" altLang="zh-CN" smtClean="0">
                <a:solidFill>
                  <a:srgbClr val="006600"/>
                </a:solidFill>
                <a:latin typeface="Courier New" pitchFamily="49" charset="0"/>
                <a:ea typeface="华文新魏" pitchFamily="2" charset="-122"/>
              </a:rPr>
              <a:pPr eaLnBrk="1" hangingPunct="1"/>
              <a:t>7</a:t>
            </a:fld>
            <a:endParaRPr lang="en-US" altLang="zh-CN" smtClean="0">
              <a:solidFill>
                <a:srgbClr val="006600"/>
              </a:solidFill>
              <a:latin typeface="Courier New" pitchFamily="49" charset="0"/>
              <a:ea typeface="华文新魏" pitchFamily="2" charset="-122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395288" y="2241550"/>
          <a:ext cx="8353424" cy="13811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1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81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42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22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8820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8018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4024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564">
                <a:tc>
                  <a:txBody>
                    <a:bodyPr/>
                    <a:lstStyle/>
                    <a:p>
                      <a:endParaRPr lang="zh-CN" altLang="en-US" sz="1800" b="1" dirty="0"/>
                    </a:p>
                  </a:txBody>
                  <a:tcPr marL="91445" marR="91445" marT="45687" marB="45687"/>
                </a:tc>
                <a:tc>
                  <a:txBody>
                    <a:bodyPr/>
                    <a:lstStyle/>
                    <a:p>
                      <a:r>
                        <a:rPr lang="zh-CN" altLang="en-US" sz="1800" b="1" dirty="0" smtClean="0"/>
                        <a:t>算法</a:t>
                      </a:r>
                      <a:r>
                        <a:rPr lang="en-US" altLang="zh-CN" sz="1800" b="1" dirty="0" smtClean="0"/>
                        <a:t>1</a:t>
                      </a:r>
                      <a:endParaRPr lang="zh-CN" altLang="en-US" sz="1800" b="1" dirty="0"/>
                    </a:p>
                  </a:txBody>
                  <a:tcPr marL="91445" marR="91445" marT="45687" marB="45687"/>
                </a:tc>
                <a:tc>
                  <a:txBody>
                    <a:bodyPr/>
                    <a:lstStyle/>
                    <a:p>
                      <a:r>
                        <a:rPr lang="zh-CN" altLang="en-US" sz="1800" b="1" dirty="0" smtClean="0"/>
                        <a:t>算法</a:t>
                      </a:r>
                      <a:r>
                        <a:rPr lang="en-US" altLang="zh-CN" sz="1800" b="1" dirty="0" smtClean="0"/>
                        <a:t>2</a:t>
                      </a:r>
                      <a:endParaRPr lang="zh-CN" altLang="en-US" sz="1800" b="1" dirty="0"/>
                    </a:p>
                  </a:txBody>
                  <a:tcPr marL="91445" marR="91445" marT="45687" marB="45687"/>
                </a:tc>
                <a:tc>
                  <a:txBody>
                    <a:bodyPr/>
                    <a:lstStyle/>
                    <a:p>
                      <a:r>
                        <a:rPr lang="zh-CN" altLang="en-US" sz="1800" b="1" dirty="0" smtClean="0"/>
                        <a:t>算法</a:t>
                      </a:r>
                      <a:r>
                        <a:rPr lang="en-US" altLang="zh-CN" sz="1800" b="1" dirty="0" smtClean="0"/>
                        <a:t>3</a:t>
                      </a:r>
                      <a:endParaRPr lang="zh-CN" altLang="en-US" sz="1800" b="1" dirty="0"/>
                    </a:p>
                  </a:txBody>
                  <a:tcPr marL="91445" marR="91445" marT="45687" marB="45687"/>
                </a:tc>
                <a:tc>
                  <a:txBody>
                    <a:bodyPr/>
                    <a:lstStyle/>
                    <a:p>
                      <a:r>
                        <a:rPr lang="zh-CN" altLang="en-US" sz="1800" b="1" dirty="0" smtClean="0"/>
                        <a:t>算法</a:t>
                      </a:r>
                      <a:r>
                        <a:rPr lang="en-US" altLang="zh-CN" sz="1800" b="1" dirty="0" smtClean="0"/>
                        <a:t>4</a:t>
                      </a:r>
                      <a:endParaRPr lang="zh-CN" altLang="en-US" sz="1800" b="1" dirty="0"/>
                    </a:p>
                  </a:txBody>
                  <a:tcPr marL="91445" marR="91445" marT="45687" marB="45687"/>
                </a:tc>
                <a:tc>
                  <a:txBody>
                    <a:bodyPr/>
                    <a:lstStyle/>
                    <a:p>
                      <a:r>
                        <a:rPr lang="zh-CN" altLang="en-US" sz="1800" b="1" dirty="0" smtClean="0"/>
                        <a:t>算法</a:t>
                      </a:r>
                      <a:r>
                        <a:rPr lang="en-US" altLang="zh-CN" sz="1800" b="1" dirty="0" smtClean="0"/>
                        <a:t>5</a:t>
                      </a:r>
                      <a:endParaRPr lang="zh-CN" altLang="en-US" sz="1800" b="1" dirty="0"/>
                    </a:p>
                  </a:txBody>
                  <a:tcPr marL="91445" marR="91445" marT="45687" marB="45687"/>
                </a:tc>
                <a:tc>
                  <a:txBody>
                    <a:bodyPr/>
                    <a:lstStyle/>
                    <a:p>
                      <a:r>
                        <a:rPr lang="zh-CN" altLang="en-US" sz="1800" b="1" dirty="0" smtClean="0"/>
                        <a:t>算法</a:t>
                      </a:r>
                      <a:r>
                        <a:rPr lang="en-US" altLang="zh-CN" sz="1800" b="1" dirty="0" smtClean="0"/>
                        <a:t>6</a:t>
                      </a:r>
                      <a:endParaRPr lang="zh-CN" altLang="en-US" sz="1800" b="1" dirty="0"/>
                    </a:p>
                  </a:txBody>
                  <a:tcPr marL="91445" marR="91445" marT="45687" marB="4568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564">
                <a:tc>
                  <a:txBody>
                    <a:bodyPr/>
                    <a:lstStyle/>
                    <a:p>
                      <a:r>
                        <a:rPr lang="zh-CN" altLang="en-US" sz="1800" b="1" dirty="0" smtClean="0"/>
                        <a:t>复杂度</a:t>
                      </a:r>
                      <a:endParaRPr lang="zh-CN" altLang="en-US" sz="1800" b="1" dirty="0"/>
                    </a:p>
                  </a:txBody>
                  <a:tcPr marL="91445" marR="91445" marT="45687" marB="45687"/>
                </a:tc>
                <a:tc>
                  <a:txBody>
                    <a:bodyPr/>
                    <a:lstStyle/>
                    <a:p>
                      <a:r>
                        <a:rPr lang="en-US" altLang="zh-CN" sz="1800" b="1" dirty="0" smtClean="0"/>
                        <a:t>n</a:t>
                      </a:r>
                      <a:endParaRPr lang="zh-CN" altLang="en-US" sz="1800" b="1" dirty="0"/>
                    </a:p>
                  </a:txBody>
                  <a:tcPr marL="91445" marR="91445" marT="45687" marB="45687"/>
                </a:tc>
                <a:tc>
                  <a:txBody>
                    <a:bodyPr/>
                    <a:lstStyle/>
                    <a:p>
                      <a:r>
                        <a:rPr lang="en-US" altLang="zh-CN" sz="1800" b="1" dirty="0" smtClean="0"/>
                        <a:t>n</a:t>
                      </a:r>
                      <a:r>
                        <a:rPr lang="en-US" altLang="zh-CN" sz="1800" b="1" baseline="30000" dirty="0" smtClean="0"/>
                        <a:t>2</a:t>
                      </a:r>
                      <a:endParaRPr lang="zh-CN" altLang="en-US" sz="1800" b="1" dirty="0"/>
                    </a:p>
                  </a:txBody>
                  <a:tcPr marL="91445" marR="91445" marT="45687" marB="45687"/>
                </a:tc>
                <a:tc>
                  <a:txBody>
                    <a:bodyPr/>
                    <a:lstStyle/>
                    <a:p>
                      <a:r>
                        <a:rPr lang="en-US" altLang="zh-CN" sz="1800" b="1" dirty="0" smtClean="0"/>
                        <a:t>n</a:t>
                      </a:r>
                      <a:r>
                        <a:rPr lang="en-US" altLang="zh-CN" sz="1800" b="1" baseline="30000" dirty="0" smtClean="0"/>
                        <a:t>3</a:t>
                      </a:r>
                      <a:endParaRPr lang="zh-CN" altLang="en-US" sz="1800" b="1" dirty="0"/>
                    </a:p>
                  </a:txBody>
                  <a:tcPr marL="91445" marR="91445" marT="45687" marB="45687"/>
                </a:tc>
                <a:tc>
                  <a:txBody>
                    <a:bodyPr/>
                    <a:lstStyle/>
                    <a:p>
                      <a:r>
                        <a:rPr lang="en-US" altLang="zh-CN" sz="1800" b="1" dirty="0" smtClean="0"/>
                        <a:t>n</a:t>
                      </a:r>
                      <a:r>
                        <a:rPr lang="en-US" altLang="zh-CN" sz="1800" b="1" baseline="30000" dirty="0" smtClean="0"/>
                        <a:t>5</a:t>
                      </a:r>
                      <a:endParaRPr lang="zh-CN" altLang="en-US" sz="1800" b="1" dirty="0"/>
                    </a:p>
                  </a:txBody>
                  <a:tcPr marL="91445" marR="91445" marT="45687" marB="45687"/>
                </a:tc>
                <a:tc>
                  <a:txBody>
                    <a:bodyPr/>
                    <a:lstStyle/>
                    <a:p>
                      <a:r>
                        <a:rPr lang="en-US" altLang="zh-CN" sz="1800" b="1" dirty="0" smtClean="0"/>
                        <a:t>2</a:t>
                      </a:r>
                      <a:r>
                        <a:rPr lang="en-US" altLang="zh-CN" sz="1800" b="1" baseline="30000" dirty="0" smtClean="0"/>
                        <a:t>n</a:t>
                      </a:r>
                      <a:endParaRPr lang="zh-CN" altLang="en-US" sz="1800" b="1" dirty="0"/>
                    </a:p>
                  </a:txBody>
                  <a:tcPr marL="91445" marR="91445" marT="45687" marB="4568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1" dirty="0" smtClean="0"/>
                        <a:t>3</a:t>
                      </a:r>
                      <a:r>
                        <a:rPr lang="en-US" altLang="zh-CN" sz="1800" b="1" baseline="30000" dirty="0" smtClean="0"/>
                        <a:t>n</a:t>
                      </a:r>
                      <a:endParaRPr lang="zh-CN" altLang="en-US" sz="1800" b="1" dirty="0"/>
                    </a:p>
                  </a:txBody>
                  <a:tcPr marL="91445" marR="91445" marT="45687" marB="4568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9997">
                <a:tc>
                  <a:txBody>
                    <a:bodyPr/>
                    <a:lstStyle/>
                    <a:p>
                      <a:r>
                        <a:rPr lang="zh-CN" altLang="en-US" sz="1800" b="1" dirty="0" smtClean="0"/>
                        <a:t>运算时</a:t>
                      </a:r>
                      <a:endParaRPr lang="zh-CN" altLang="en-US" sz="1800" b="1" dirty="0"/>
                    </a:p>
                  </a:txBody>
                  <a:tcPr marL="91445" marR="91445" marT="45687" marB="45687"/>
                </a:tc>
                <a:tc>
                  <a:txBody>
                    <a:bodyPr/>
                    <a:lstStyle/>
                    <a:p>
                      <a:r>
                        <a:rPr lang="en-US" altLang="zh-CN" sz="1800" b="1" dirty="0" smtClean="0"/>
                        <a:t>6*10</a:t>
                      </a:r>
                      <a:r>
                        <a:rPr lang="en-US" altLang="zh-CN" sz="1800" b="1" baseline="30000" dirty="0" smtClean="0"/>
                        <a:t>-8</a:t>
                      </a:r>
                      <a:r>
                        <a:rPr lang="en-US" altLang="zh-CN" sz="1800" b="1" dirty="0" smtClean="0"/>
                        <a:t>s</a:t>
                      </a:r>
                      <a:endParaRPr lang="zh-CN" altLang="en-US" sz="1800" b="1" dirty="0"/>
                    </a:p>
                  </a:txBody>
                  <a:tcPr marL="91445" marR="91445" marT="45687" marB="45687"/>
                </a:tc>
                <a:tc>
                  <a:txBody>
                    <a:bodyPr/>
                    <a:lstStyle/>
                    <a:p>
                      <a:r>
                        <a:rPr lang="en-US" altLang="zh-CN" sz="1800" b="1" dirty="0" smtClean="0"/>
                        <a:t>3.6*10</a:t>
                      </a:r>
                      <a:r>
                        <a:rPr lang="en-US" altLang="zh-CN" sz="1800" b="1" baseline="30000" dirty="0" smtClean="0"/>
                        <a:t>-6</a:t>
                      </a:r>
                      <a:r>
                        <a:rPr lang="en-US" altLang="zh-CN" sz="1800" b="1" dirty="0" smtClean="0"/>
                        <a:t>s</a:t>
                      </a:r>
                      <a:endParaRPr lang="zh-CN" altLang="en-US" sz="1800" b="1" dirty="0"/>
                    </a:p>
                  </a:txBody>
                  <a:tcPr marL="91445" marR="91445" marT="45687" marB="45687"/>
                </a:tc>
                <a:tc>
                  <a:txBody>
                    <a:bodyPr/>
                    <a:lstStyle/>
                    <a:p>
                      <a:r>
                        <a:rPr lang="en-US" altLang="zh-CN" sz="1800" b="1" dirty="0" smtClean="0"/>
                        <a:t>2.16*10</a:t>
                      </a:r>
                      <a:r>
                        <a:rPr lang="en-US" altLang="zh-CN" sz="1800" b="1" baseline="30000" dirty="0" smtClean="0"/>
                        <a:t>-4</a:t>
                      </a:r>
                      <a:r>
                        <a:rPr lang="en-US" altLang="zh-CN" sz="1800" b="1" dirty="0" smtClean="0"/>
                        <a:t>s</a:t>
                      </a:r>
                      <a:endParaRPr lang="zh-CN" altLang="en-US" sz="1800" b="1" dirty="0"/>
                    </a:p>
                  </a:txBody>
                  <a:tcPr marL="91445" marR="91445" marT="45687" marB="45687"/>
                </a:tc>
                <a:tc>
                  <a:txBody>
                    <a:bodyPr/>
                    <a:lstStyle/>
                    <a:p>
                      <a:r>
                        <a:rPr lang="en-US" altLang="zh-CN" sz="1800" b="1" dirty="0" smtClean="0"/>
                        <a:t>0.013min</a:t>
                      </a:r>
                      <a:endParaRPr lang="zh-CN" altLang="en-US" sz="1800" b="1" dirty="0"/>
                    </a:p>
                  </a:txBody>
                  <a:tcPr marL="91445" marR="91445" marT="45687" marB="45687"/>
                </a:tc>
                <a:tc>
                  <a:txBody>
                    <a:bodyPr/>
                    <a:lstStyle/>
                    <a:p>
                      <a:r>
                        <a:rPr lang="en-US" altLang="zh-CN" sz="1800" b="1" dirty="0" smtClean="0"/>
                        <a:t>3.66</a:t>
                      </a:r>
                      <a:r>
                        <a:rPr lang="zh-CN" altLang="zh-CN" sz="1800" b="1" dirty="0" smtClean="0"/>
                        <a:t>世纪</a:t>
                      </a:r>
                      <a:r>
                        <a:rPr lang="en-US" altLang="zh-CN" sz="1800" b="1" dirty="0" smtClean="0"/>
                        <a:t> </a:t>
                      </a:r>
                      <a:endParaRPr lang="zh-CN" altLang="en-US" sz="1800" b="1" dirty="0"/>
                    </a:p>
                  </a:txBody>
                  <a:tcPr marL="91445" marR="91445" marT="45687" marB="4568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1" dirty="0" smtClean="0"/>
                        <a:t>1.3*10</a:t>
                      </a:r>
                      <a:r>
                        <a:rPr lang="en-US" altLang="zh-CN" sz="1800" b="1" baseline="30000" dirty="0" smtClean="0"/>
                        <a:t>13</a:t>
                      </a:r>
                      <a:r>
                        <a:rPr lang="zh-CN" altLang="en-US" sz="1800" b="1" baseline="0" dirty="0" smtClean="0"/>
                        <a:t>世纪</a:t>
                      </a:r>
                    </a:p>
                    <a:p>
                      <a:endParaRPr lang="zh-CN" altLang="en-US" sz="1800" b="1" dirty="0"/>
                    </a:p>
                  </a:txBody>
                  <a:tcPr marL="91445" marR="91445" marT="45687" marB="45687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4876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和的估计与界限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zh-CN" altLang="en-US" dirty="0" smtClean="0"/>
                  <a:t>直接求和的界限</a:t>
                </a:r>
                <a:endParaRPr lang="en-US" altLang="zh-CN" i="1" dirty="0" smtClean="0">
                  <a:latin typeface="Cambria Math"/>
                </a:endParaRPr>
              </a:p>
              <a:p>
                <a:pPr lvl="1"/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i="1">
                            <a:latin typeface="Cambria Math"/>
                          </a:rPr>
                          <m:t>𝒌</m:t>
                        </m:r>
                        <m:r>
                          <a:rPr lang="en-US" altLang="zh-CN" i="1">
                            <a:latin typeface="Cambria Math"/>
                          </a:rPr>
                          <m:t>=</m:t>
                        </m:r>
                        <m:r>
                          <a:rPr lang="en-US" altLang="zh-CN" i="1">
                            <a:latin typeface="Cambria Math"/>
                          </a:rPr>
                          <m:t>𝟏</m:t>
                        </m:r>
                      </m:sub>
                      <m:sup>
                        <m:r>
                          <a:rPr lang="en-US" altLang="zh-CN" i="1">
                            <a:latin typeface="Cambria Math"/>
                          </a:rPr>
                          <m:t>𝒏</m:t>
                        </m:r>
                      </m:sup>
                      <m:e>
                        <m:r>
                          <a:rPr lang="en-US" altLang="zh-CN" b="1" i="1" smtClean="0">
                            <a:latin typeface="Cambria Math"/>
                          </a:rPr>
                          <m:t>𝒌</m:t>
                        </m:r>
                      </m:e>
                    </m:nary>
                    <m:r>
                      <a:rPr lang="en-US" altLang="zh-CN" i="1" smtClean="0">
                        <a:latin typeface="Cambria Math"/>
                        <a:ea typeface="Cambria Math"/>
                      </a:rPr>
                      <m:t>≤</m:t>
                    </m:r>
                    <m:nary>
                      <m:naryPr>
                        <m:chr m:val="∑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i="1">
                            <a:latin typeface="Cambria Math"/>
                          </a:rPr>
                          <m:t>𝒌</m:t>
                        </m:r>
                        <m:r>
                          <a:rPr lang="en-US" altLang="zh-CN" i="1">
                            <a:latin typeface="Cambria Math"/>
                          </a:rPr>
                          <m:t>=</m:t>
                        </m:r>
                        <m:r>
                          <a:rPr lang="en-US" altLang="zh-CN" i="1">
                            <a:latin typeface="Cambria Math"/>
                          </a:rPr>
                          <m:t>𝟏</m:t>
                        </m:r>
                      </m:sub>
                      <m:sup>
                        <m:r>
                          <a:rPr lang="en-US" altLang="zh-CN" i="1">
                            <a:latin typeface="Cambria Math"/>
                          </a:rPr>
                          <m:t>𝒏</m:t>
                        </m:r>
                      </m:sup>
                      <m:e>
                        <m:r>
                          <a:rPr lang="en-US" altLang="zh-CN" b="1" i="1" smtClean="0">
                            <a:latin typeface="Cambria Math"/>
                          </a:rPr>
                          <m:t>𝒏</m:t>
                        </m:r>
                      </m:e>
                    </m:nary>
                    <m:r>
                      <a:rPr lang="en-US" altLang="zh-CN" i="1">
                        <a:latin typeface="Cambria Math"/>
                        <a:ea typeface="Cambria Math"/>
                      </a:rPr>
                      <m:t>≤</m:t>
                    </m:r>
                    <m:sSup>
                      <m:sSup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1" i="1" smtClean="0">
                            <a:latin typeface="Cambria Math"/>
                          </a:rPr>
                          <m:t>𝒏</m:t>
                        </m:r>
                      </m:e>
                      <m:sup>
                        <m:r>
                          <a:rPr lang="en-US" altLang="zh-CN" b="1" i="1" smtClean="0"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endParaRPr lang="en-US" altLang="zh-CN" dirty="0" smtClean="0"/>
              </a:p>
              <a:p>
                <a:pPr lvl="1"/>
                <a:endParaRPr lang="en-US" altLang="zh-CN" dirty="0"/>
              </a:p>
              <a:p>
                <a:pPr lvl="1"/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96" t="-23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48C025-5291-4BF6-8336-4D295967B217}" type="slidenum">
              <a:rPr lang="en-US" altLang="zh-CN" smtClean="0"/>
              <a:pPr>
                <a:defRPr/>
              </a:pPr>
              <a:t>8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88356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和的估计与界限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zh-CN" altLang="en-US" dirty="0" smtClean="0"/>
                  <a:t>直接求和的界限</a:t>
                </a:r>
                <a:endParaRPr lang="en-US" altLang="zh-CN" i="1" dirty="0" smtClean="0">
                  <a:latin typeface="Cambria Math"/>
                </a:endParaRPr>
              </a:p>
              <a:p>
                <a:pPr lvl="1"/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i="1">
                            <a:latin typeface="Cambria Math"/>
                          </a:rPr>
                          <m:t>𝒌</m:t>
                        </m:r>
                        <m:r>
                          <a:rPr lang="en-US" altLang="zh-CN" i="1">
                            <a:latin typeface="Cambria Math"/>
                          </a:rPr>
                          <m:t>=</m:t>
                        </m:r>
                        <m:r>
                          <a:rPr lang="en-US" altLang="zh-CN" i="1">
                            <a:latin typeface="Cambria Math"/>
                          </a:rPr>
                          <m:t>𝟏</m:t>
                        </m:r>
                      </m:sub>
                      <m:sup>
                        <m:r>
                          <a:rPr lang="en-US" altLang="zh-CN" i="1">
                            <a:latin typeface="Cambria Math"/>
                          </a:rPr>
                          <m:t>𝒏</m:t>
                        </m:r>
                      </m:sup>
                      <m:e>
                        <m:sSub>
                          <m:sSub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 smtClean="0">
                                <a:latin typeface="Cambria Math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b="1" i="1" smtClean="0">
                                <a:latin typeface="Cambria Math"/>
                              </a:rPr>
                              <m:t>𝒌</m:t>
                            </m:r>
                          </m:sub>
                        </m:sSub>
                      </m:e>
                    </m:nary>
                    <m:r>
                      <a:rPr lang="en-US" altLang="zh-CN" i="1" smtClean="0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altLang="zh-CN" b="1" i="1" smtClean="0">
                        <a:latin typeface="Cambria Math"/>
                      </a:rPr>
                      <m:t>𝒏</m:t>
                    </m:r>
                    <m:func>
                      <m:func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atin typeface="Cambria Math"/>
                              </a:rPr>
                              <m:t>max</m:t>
                            </m:r>
                          </m:e>
                          <m:lim>
                            <m:r>
                              <a:rPr lang="en-US" altLang="zh-CN" b="1" i="1" smtClean="0">
                                <a:latin typeface="Cambria Math"/>
                              </a:rPr>
                              <m:t>𝟏</m:t>
                            </m:r>
                            <m:r>
                              <a:rPr lang="en-US" altLang="zh-CN" b="1" i="1" smtClean="0">
                                <a:latin typeface="Cambria Math"/>
                                <a:ea typeface="Cambria Math"/>
                              </a:rPr>
                              <m:t>≤</m:t>
                            </m:r>
                            <m:r>
                              <a:rPr lang="en-US" altLang="zh-CN" b="1" i="1" smtClean="0">
                                <a:latin typeface="Cambria Math"/>
                                <a:ea typeface="Cambria Math"/>
                              </a:rPr>
                              <m:t>𝒌</m:t>
                            </m:r>
                            <m:r>
                              <a:rPr lang="en-US" altLang="zh-CN" b="1" i="1" smtClean="0">
                                <a:latin typeface="Cambria Math"/>
                                <a:ea typeface="Cambria Math"/>
                              </a:rPr>
                              <m:t>≤</m:t>
                            </m:r>
                            <m:r>
                              <a:rPr lang="en-US" altLang="zh-CN" b="1" i="1" smtClean="0">
                                <a:latin typeface="Cambria Math"/>
                                <a:ea typeface="Cambria Math"/>
                              </a:rPr>
                              <m:t>𝒏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 smtClean="0">
                                <a:latin typeface="Cambria Math"/>
                              </a:rPr>
                              <m:t>{</m:t>
                            </m:r>
                            <m:r>
                              <a:rPr lang="en-US" altLang="zh-CN" i="1">
                                <a:latin typeface="Cambria Math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/>
                              </a:rPr>
                              <m:t>𝒌</m:t>
                            </m:r>
                          </m:sub>
                        </m:sSub>
                        <m:r>
                          <a:rPr lang="en-US" altLang="zh-CN" b="1" i="1" smtClean="0">
                            <a:latin typeface="Cambria Math"/>
                          </a:rPr>
                          <m:t>}</m:t>
                        </m:r>
                      </m:e>
                    </m:func>
                  </m:oMath>
                </a14:m>
                <a:endParaRPr lang="en-US" altLang="zh-CN" dirty="0" smtClean="0"/>
              </a:p>
              <a:p>
                <a:pPr lvl="1"/>
                <a:endParaRPr lang="en-US" altLang="zh-CN" dirty="0"/>
              </a:p>
              <a:p>
                <a:pPr lvl="1"/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96" t="-23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48C025-5291-4BF6-8336-4D295967B217}" type="slidenum">
              <a:rPr lang="en-US" altLang="zh-CN" smtClean="0"/>
              <a:pPr>
                <a:defRPr/>
              </a:pPr>
              <a:t>9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089388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ixel">
  <a:themeElements>
    <a:clrScheme name="自定义 1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自定义 1">
      <a:majorFont>
        <a:latin typeface="Arial"/>
        <a:ea typeface="隶书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>
          <a:solidFill>
            <a:srgbClr val="000000"/>
          </a:solidFill>
          <a:miter lim="800000"/>
          <a:headEnd/>
          <a:tailEnd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a:spPr>
      <a:bodyPr lIns="18000" tIns="10800" rIns="18000" bIns="10800" rtlCol="0" anchor="ctr"/>
      <a:lstStyle>
        <a:defPPr algn="ctr" eaLnBrk="1" hangingPunct="1">
          <a:lnSpc>
            <a:spcPct val="96000"/>
          </a:lnSpc>
          <a:spcBef>
            <a:spcPct val="0"/>
          </a:spcBef>
          <a:buClrTx/>
          <a:buFontTx/>
          <a:buNone/>
          <a:defRPr b="1" dirty="0">
            <a:solidFill>
              <a:srgbClr val="000099"/>
            </a:solidFill>
            <a:ea typeface="黑体" pitchFamily="49" charset="-122"/>
          </a:defRPr>
        </a:defPPr>
      </a:lstStyle>
    </a:spDef>
    <a:lnDef>
      <a:spPr bwMode="auto">
        <a:ln w="19050">
          <a:solidFill>
            <a:srgbClr val="006600"/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25400">
          <a:noFill/>
        </a:ln>
      </a:spPr>
      <a:bodyPr wrap="none" rtlCol="0">
        <a:spAutoFit/>
      </a:bodyPr>
      <a:lstStyle>
        <a:defPPr eaLnBrk="1" hangingPunct="1">
          <a:buFont typeface="Wingdings" pitchFamily="2" charset="2"/>
          <a:buNone/>
          <a:defRPr b="1" dirty="0" smtClean="0">
            <a:solidFill>
              <a:srgbClr val="000099"/>
            </a:solidFill>
            <a:ea typeface="黑体" pitchFamily="49" charset="-122"/>
          </a:defRPr>
        </a:defPPr>
      </a:lstStyle>
    </a:tx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3">
        <a:dk1>
          <a:srgbClr val="000099"/>
        </a:dk1>
        <a:lt1>
          <a:srgbClr val="FFFFFF"/>
        </a:lt1>
        <a:dk2>
          <a:srgbClr val="CC0000"/>
        </a:dk2>
        <a:lt2>
          <a:srgbClr val="808080"/>
        </a:lt2>
        <a:accent1>
          <a:srgbClr val="FFFF66"/>
        </a:accent1>
        <a:accent2>
          <a:srgbClr val="000099"/>
        </a:accent2>
        <a:accent3>
          <a:srgbClr val="FFFFFF"/>
        </a:accent3>
        <a:accent4>
          <a:srgbClr val="000082"/>
        </a:accent4>
        <a:accent5>
          <a:srgbClr val="FFFFB8"/>
        </a:accent5>
        <a:accent6>
          <a:srgbClr val="00008A"/>
        </a:accent6>
        <a:hlink>
          <a:srgbClr val="CC0000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4">
        <a:dk1>
          <a:srgbClr val="000099"/>
        </a:dk1>
        <a:lt1>
          <a:srgbClr val="FFFFFF"/>
        </a:lt1>
        <a:dk2>
          <a:srgbClr val="CC0000"/>
        </a:dk2>
        <a:lt2>
          <a:srgbClr val="0033CC"/>
        </a:lt2>
        <a:accent1>
          <a:srgbClr val="FFFF66"/>
        </a:accent1>
        <a:accent2>
          <a:srgbClr val="000099"/>
        </a:accent2>
        <a:accent3>
          <a:srgbClr val="FFFFFF"/>
        </a:accent3>
        <a:accent4>
          <a:srgbClr val="000082"/>
        </a:accent4>
        <a:accent5>
          <a:srgbClr val="FFFFB8"/>
        </a:accent5>
        <a:accent6>
          <a:srgbClr val="00008A"/>
        </a:accent6>
        <a:hlink>
          <a:srgbClr val="CC0000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9818</TotalTime>
  <Words>818</Words>
  <Application>Microsoft Office PowerPoint</Application>
  <PresentationFormat>全屏显示(4:3)</PresentationFormat>
  <Paragraphs>291</Paragraphs>
  <Slides>32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32</vt:i4>
      </vt:variant>
    </vt:vector>
  </HeadingPairs>
  <TitlesOfParts>
    <vt:vector size="47" baseType="lpstr">
      <vt:lpstr>仿宋_GB2312</vt:lpstr>
      <vt:lpstr>黑体</vt:lpstr>
      <vt:lpstr>华文新魏</vt:lpstr>
      <vt:lpstr>隶书</vt:lpstr>
      <vt:lpstr>宋体</vt:lpstr>
      <vt:lpstr>Arial</vt:lpstr>
      <vt:lpstr>Calibri</vt:lpstr>
      <vt:lpstr>Cambria Math</vt:lpstr>
      <vt:lpstr>Courier New</vt:lpstr>
      <vt:lpstr>Lucida Sans Unicode</vt:lpstr>
      <vt:lpstr>Symbol</vt:lpstr>
      <vt:lpstr>Times New Roman</vt:lpstr>
      <vt:lpstr>Wingdings</vt:lpstr>
      <vt:lpstr>Pixel</vt:lpstr>
      <vt:lpstr>自定义设计方案</vt:lpstr>
      <vt:lpstr>第一章 算法分析的数学基础</vt:lpstr>
      <vt:lpstr>本章内容</vt:lpstr>
      <vt:lpstr>一些记号</vt:lpstr>
      <vt:lpstr>复杂性函数的阶</vt:lpstr>
      <vt:lpstr>复杂性函数的阶</vt:lpstr>
      <vt:lpstr>复杂性函数的阶</vt:lpstr>
      <vt:lpstr>多项式时间与指数时间</vt:lpstr>
      <vt:lpstr>和的估计与界限</vt:lpstr>
      <vt:lpstr>和的估计与界限</vt:lpstr>
      <vt:lpstr>和的估计与界限</vt:lpstr>
      <vt:lpstr>和的估计与界限</vt:lpstr>
      <vt:lpstr>和的估计与界限</vt:lpstr>
      <vt:lpstr>和的估计与界限</vt:lpstr>
      <vt:lpstr>和的估计与界限</vt:lpstr>
      <vt:lpstr>和的估计与界限</vt:lpstr>
      <vt:lpstr>和的估计与界限</vt:lpstr>
      <vt:lpstr>递归方程</vt:lpstr>
      <vt:lpstr>递归方程</vt:lpstr>
      <vt:lpstr>递归方程</vt:lpstr>
      <vt:lpstr>递归方程</vt:lpstr>
      <vt:lpstr>递归方程</vt:lpstr>
      <vt:lpstr>递归方程</vt:lpstr>
      <vt:lpstr>递归方程</vt:lpstr>
      <vt:lpstr>递归方程</vt:lpstr>
      <vt:lpstr>递归方程</vt:lpstr>
      <vt:lpstr>递归方程</vt:lpstr>
      <vt:lpstr>递归方程</vt:lpstr>
      <vt:lpstr>Master定理证明</vt:lpstr>
      <vt:lpstr>Master定理证明</vt:lpstr>
      <vt:lpstr>Master定理证明</vt:lpstr>
      <vt:lpstr>Master定理证明</vt:lpstr>
      <vt:lpstr>PowerPoint 演示文稿</vt:lpstr>
    </vt:vector>
  </TitlesOfParts>
  <Company>计算机系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100</dc:title>
  <dc:creator>清华大学</dc:creator>
  <cp:lastModifiedBy>swim</cp:lastModifiedBy>
  <cp:revision>1076</cp:revision>
  <cp:lastPrinted>2015-09-13T23:50:21Z</cp:lastPrinted>
  <dcterms:created xsi:type="dcterms:W3CDTF">2009-06-26T00:04:30Z</dcterms:created>
  <dcterms:modified xsi:type="dcterms:W3CDTF">2018-09-02T16:03:39Z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6</vt:i4>
  </property>
</Properties>
</file>